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5153a2de144049" /><Relationship Type="http://schemas.openxmlformats.org/officeDocument/2006/relationships/extended-properties" Target="/docProps/app.xml" Id="R198c45a189f04568" /><Relationship Type="http://schemas.openxmlformats.org/officeDocument/2006/relationships/officeDocument" Target="/ppt/presentation.xml" Id="R2f8263db70254d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f73f84f17eb48bb"/>
  </p:sldMasterIdLst>
  <p:notesMasterIdLst>
    <p:notesMasterId xmlns:r="http://schemas.openxmlformats.org/officeDocument/2006/relationships" r:id="R10ddf5bada1a4a07"/>
  </p:notesMasterIdLst>
  <p:sldIdLst>
    <p:sldId xmlns:r="http://schemas.openxmlformats.org/officeDocument/2006/relationships" id="256" r:id="Rc9dca596531e4052"/>
    <p:sldId xmlns:r="http://schemas.openxmlformats.org/officeDocument/2006/relationships" id="257" r:id="R503d5efc5ca74752"/>
    <p:sldId xmlns:r="http://schemas.openxmlformats.org/officeDocument/2006/relationships" id="258" r:id="R43b0d2d884434e13"/>
    <p:sldId xmlns:r="http://schemas.openxmlformats.org/officeDocument/2006/relationships" id="259" r:id="Rd6d1494b71c7496a"/>
    <p:sldId xmlns:r="http://schemas.openxmlformats.org/officeDocument/2006/relationships" id="260" r:id="R962f2864954641a1"/>
    <p:sldId xmlns:r="http://schemas.openxmlformats.org/officeDocument/2006/relationships" id="261" r:id="R019e07de9de147cc"/>
    <p:sldId xmlns:r="http://schemas.openxmlformats.org/officeDocument/2006/relationships" id="262" r:id="R8c22b55a94d64593"/>
    <p:sldId xmlns:r="http://schemas.openxmlformats.org/officeDocument/2006/relationships" id="263" r:id="R81efb8d732034a7b"/>
    <p:sldId xmlns:r="http://schemas.openxmlformats.org/officeDocument/2006/relationships" id="264" r:id="R6efb33fbb2a3449e"/>
    <p:sldId xmlns:r="http://schemas.openxmlformats.org/officeDocument/2006/relationships" id="265" r:id="Rc12d9ba12d5840e3"/>
    <p:sldId xmlns:r="http://schemas.openxmlformats.org/officeDocument/2006/relationships" id="266" r:id="R2dec9555fba24a45"/>
    <p:sldId xmlns:r="http://schemas.openxmlformats.org/officeDocument/2006/relationships" id="267" r:id="Ra886cc6f74f4464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6f65185965449a" /><Relationship Type="http://schemas.openxmlformats.org/officeDocument/2006/relationships/slideMaster" Target="/ppt/slideMasters/slideMaster1.xml" Id="Rdf73f84f17eb48bb" /><Relationship Type="http://schemas.openxmlformats.org/officeDocument/2006/relationships/notesMaster" Target="/ppt/notesMasters/notesMaster1.xml" Id="R10ddf5bada1a4a07" /><Relationship Type="http://schemas.openxmlformats.org/officeDocument/2006/relationships/presProps" Target="/ppt/presProps.xml" Id="R82d6c7e66ada4824" /><Relationship Type="http://schemas.openxmlformats.org/officeDocument/2006/relationships/tableStyles" Target="/ppt/tableStyles.xml" Id="R13ad334012ce45e2" /><Relationship Type="http://schemas.openxmlformats.org/officeDocument/2006/relationships/slide" Target="/ppt/slides/slide1.xml" Id="Rc9dca596531e4052" /><Relationship Type="http://schemas.openxmlformats.org/officeDocument/2006/relationships/slide" Target="/ppt/slides/slide2.xml" Id="R503d5efc5ca74752" /><Relationship Type="http://schemas.openxmlformats.org/officeDocument/2006/relationships/slide" Target="/ppt/slides/slide3.xml" Id="R43b0d2d884434e13" /><Relationship Type="http://schemas.openxmlformats.org/officeDocument/2006/relationships/slide" Target="/ppt/slides/slide4.xml" Id="Rd6d1494b71c7496a" /><Relationship Type="http://schemas.openxmlformats.org/officeDocument/2006/relationships/slide" Target="/ppt/slides/slide5.xml" Id="R962f2864954641a1" /><Relationship Type="http://schemas.openxmlformats.org/officeDocument/2006/relationships/slide" Target="/ppt/slides/slide6.xml" Id="R019e07de9de147cc" /><Relationship Type="http://schemas.openxmlformats.org/officeDocument/2006/relationships/slide" Target="/ppt/slides/slide7.xml" Id="R8c22b55a94d64593" /><Relationship Type="http://schemas.openxmlformats.org/officeDocument/2006/relationships/slide" Target="/ppt/slides/slide8.xml" Id="R81efb8d732034a7b" /><Relationship Type="http://schemas.openxmlformats.org/officeDocument/2006/relationships/slide" Target="/ppt/slides/slide9.xml" Id="R6efb33fbb2a3449e" /><Relationship Type="http://schemas.openxmlformats.org/officeDocument/2006/relationships/slide" Target="/ppt/slides/slide10.xml" Id="Rc12d9ba12d5840e3" /><Relationship Type="http://schemas.openxmlformats.org/officeDocument/2006/relationships/slide" Target="/ppt/slides/slide11.xml" Id="R2dec9555fba24a45" /><Relationship Type="http://schemas.openxmlformats.org/officeDocument/2006/relationships/slide" Target="/ppt/slides/slide12.xml" Id="Ra886cc6f74f4464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c83d42733a47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826805999f4e7d" /><Relationship Type="http://schemas.openxmlformats.org/officeDocument/2006/relationships/notesMaster" Target="/ppt/notesMasters/notesMaster1.xml" Id="R80e37236b7e841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0a69131962d4ec6" /><Relationship Type="http://schemas.openxmlformats.org/officeDocument/2006/relationships/notesMaster" Target="/ppt/notesMasters/notesMaster1.xml" Id="Rda246c106cdb4c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274f6fa31c44d5" /><Relationship Type="http://schemas.openxmlformats.org/officeDocument/2006/relationships/notesMaster" Target="/ppt/notesMasters/notesMaster1.xml" Id="Re3b7597a44414ce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ab1dacc3d84c5d" /><Relationship Type="http://schemas.openxmlformats.org/officeDocument/2006/relationships/notesMaster" Target="/ppt/notesMasters/notesMaster1.xml" Id="R26e94a7aee824e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3fafa8ea084b7d" /><Relationship Type="http://schemas.openxmlformats.org/officeDocument/2006/relationships/notesMaster" Target="/ppt/notesMasters/notesMaster1.xml" Id="Rf82880fddfaf45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07e465686c741af" /><Relationship Type="http://schemas.openxmlformats.org/officeDocument/2006/relationships/notesMaster" Target="/ppt/notesMasters/notesMaster1.xml" Id="Re9bb1a1099b44c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30b68921ad4b43" /><Relationship Type="http://schemas.openxmlformats.org/officeDocument/2006/relationships/notesMaster" Target="/ppt/notesMasters/notesMaster1.xml" Id="R28e78103bc7d4a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a776d7eb0945c4" /><Relationship Type="http://schemas.openxmlformats.org/officeDocument/2006/relationships/notesMaster" Target="/ppt/notesMasters/notesMaster1.xml" Id="R8febbc74702c4a2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11a759990fd47df" /><Relationship Type="http://schemas.openxmlformats.org/officeDocument/2006/relationships/notesMaster" Target="/ppt/notesMasters/notesMaster1.xml" Id="R7353ddfdb60c453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692282436364d15" /><Relationship Type="http://schemas.openxmlformats.org/officeDocument/2006/relationships/notesMaster" Target="/ppt/notesMasters/notesMaster1.xml" Id="R8623a9ac848d47b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bc27f015bbe4f4e" /><Relationship Type="http://schemas.openxmlformats.org/officeDocument/2006/relationships/notesMaster" Target="/ppt/notesMasters/notesMaster1.xml" Id="R455d7cb810fd420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9571418dac443e4" /><Relationship Type="http://schemas.openxmlformats.org/officeDocument/2006/relationships/notesMaster" Target="/ppt/notesMasters/notesMaster1.xml" Id="R284ae09200cd41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大家好，欢迎来到 AI 生活课第七课，AI 的答案能信多少。这是系列的最后一课。前面我们已经知道，AI 可以生成内容、整理材料，还可能通过工具办事情。接下来，一个很实际的问题是：它说得这么完整，我到底该信到什么程度？我们不用把所有回答都当真，也不必因为它会出错，就放弃所有帮助。更有用的做法，是根据任务需要，知道该检查什么。今天会从朋友转述故事、不同城市的通勤、寄送活动名单这些熟悉场景出发，理解幻觉、偏见、隐私，以及开源和开放权重。你不需要技术背景，也不用学习安装。学完以后，希望你在复制一段答案、上传一份文件之前，能多做几个具体判断，把便利留住，把重要事实与决定核实清楚。比如只是为聚会想几个标题，核对重点是是否合适；如果要把日期和金额写进正式通知，就必须逐项核实。不同任务的后果不同，检查也应该跟着任务变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课的目标分成两部分。第一部分，识别幻觉和系统性偏向。幻觉主要提醒我们，内容听起来合理，却可能没有事实依据；偏见提醒我们，系统可能持续忽略某些人或情境，让结果产生不公平。两者可能同时出现，但不能混为一谈。第二部分，是理解信息保护与模型的开放程度。把材料交给应用之前，先判断它需要什么、允许提供什么；看到免费、可下载、开放权重、开源这些标签时，再判断它们究竟开放了什么。整节课可以围绕四个问题来听：依据在哪里，遗漏了谁，资料会怎样处理，许可证允许什么。我们会用小检查练习这些问题。它们不是让你变成技术专家，而是帮助你把 AI 输出当作需要评估的工作材料，让使用方式更适合眼前的任务。还有一个贯穿全课的习惯：遇到不确定的地方，允许答案暂时不完整。先把已知和待核实分开，往往比要求 AI 无论如何给出一个结论，更便于继续工作。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看朋友转述故事的场景。故事大意还记得，但某一天发生了什么、某句话是谁说的，细节已经模糊。为了把事情讲顺，叙述里补进了一些听起来合理的内容。听的人可能因为故事完整，就以为每个细节都确有其事。这个比喻抓住的是有说服力的错误内容，不能把人的忘记、动机或意识直接搬到模型身上。放到工作中，类似问题可能出现在一段会议总结里：原文只说下周再讨论，摘要却写成下周已经批准执行。前后文字很顺，但意思变了。请想一想，核查时应该看语气是否自信，还是看原文有没有支持？应该看原文。这里的输入是已有材料，处理是生成叙述，结果可能混入材料没有的信息。接下来我们给这种现象一个名字，也学习怎样把缺少的依据找出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幻觉，是 AI 生成了不真实、错误或缺乏依据的内容，却可能表现得像可靠答案。它可能表现为不存在的论文、编错的人物经历、错误数字，或者看似正规的链接。这是对输出行为的描述，不表示模型故意骗人，也不表示它产生了人的幻觉。语言流畅和事实正确，是两件事。核查可以分三步：先把答案拆成可以检查的具体说法，再寻找原始材料，最后逐项对照。比如让 AI 总结一篇你能打开的文章，检查数字、引语和结论是否真在原文里，注意适用时间与对象。要求它保证正确，不能代替核查；要求附上来源，也只是增加线索，来源本身仍可能有问题。小检查：链接能打开，就能证明整段答案吗？不能。网页真实存在，不代表它支持答案里的每一句。缺少依据的部分，可以明确保留为待核实，不必为了得到完整答案而接受猜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二个场景是城市通勤。假如一个人长期生活在地铁方便的城市，回答怎么去上班时，就很容易把坐地铁当成人人都有的选项。换到没有地铁的地方，或者面对需要无障碍路线的人，这个默认条件就不成立了。建议里的交通方式可能真实存在，问题却在于它忽略了别的情境。请想一想，给出建议之前，还需要知道什么？至少要知道所在城市、实际交通条件，以及使用者的需要。同样是规划通勤，距离、时间、费用、是否能长距离步行，都可能改变答案。我们借这个例子看到，过去接触的范围会影响什么被当成常见情况。不过 AI 的偏向不仅来自样本范围，也可能来自设计与使用方式。我们不能看到一次不合适建议，就立刻判断整个系统有偏见；需要进一步观察，它是否持续对某类情境表现不佳。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 偏见，是系统对某些群体或情境产生系统性偏向，可能造成不公平结果。它可能来自数据覆盖、训练目标、设计选择，也可能在实际使用中被放大。比如语音识别对一种口音表现较好，对另一种口音持续漏掉关键词，就需要检查不同人群的效果。偏见不是说模型拥有人的个人立场，也不是把每个普通错误都重新起一个名字。关键是看差异是否具有持续性，以及会造成什么影响。日常可以做一个小练习：让 AI 举例不同职业的工作者，观察它是否总把某种性别、年龄与特定职业绑定。再改变要求，比较是否遗漏了不同可能性。这个练习只能帮助发现线索，几次回答不能代替正式评估。如果用于涉及人的工作，应回到岗位需要与可核实事实，检查评价标准是否一致，也为被遗漏的情境补充信息。不要把一段看似客观的输出，直接当成对一个人的最终判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https://learn.microsoft.com/en-us/azure/machine-learning/concept-responsible-ai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第三个场景，是请人帮忙整理活动名单。你只想知道参加人数，以及每个时段有多少人，对方是否需要每个人的电话号码？通常不需要。先明确任务，再决定交哪些信息，比把整张表全部发过去更合适。放到 AI 里也一样，统计人数不一定需要姓名、住址或联系方式。假如还要检查重复报名，可以先思考是否能用合适的编号完成，而不是直接提供所有身份信息。不过改成编号也不能保证完全无法认出个人，其他字段仍可能组合出身份。这里请做个判断：只做人数统计，该保留电话还是删去？应该省去与任务无关的电话；同时还要检查其他字段和使用环境是否合适。我们说的是减少不必要的资料，而不是一按删除键就解决所有隐私问题。下一页把这个日常习惯扩展到个人信息和工作中的敏感资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隐私关注个人信息如何被收集、使用和保护；敏感信息还包括需要限制披露的组织资料，比如客户材料、内部计划等。使用 AI 前，可以按屏幕上的顺序检查：任务需要什么，哪些材料适合提供，保存和访问方式是什么。具体要看组织规则、应用说明和实际设置，不能因为工具能上传，就认为任何文件都允许上传。删除姓名也未必足够，地点、岗位、日期等信息组合起来，可能仍能指向某个人。本地运行或私有环境，也不等于绝对安全，还要考虑日志、外部连接、设备权限和谁能访问。关闭某一个开关，也不能单独说明所有处理方式。练习时可以用虚构名单，只保留统计需要的字段，再检查输出有没有带出无关信息。如果不清楚资料是否允许提供，先用不含真实敏感内容的样例明确任务。这样能先验证方法，再在合适范围内使用真实材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https://learn.microsoft.com/en-us/azure/machine-learning/concept-responsible-ai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四个场景，是一家店分享做菜的方法。店家可能只让你品尝成品，也可能交给你半成品，还可能公开配方、制作方法，并说明允许怎样使用。能拿到一种东西，与能研究和修改完整制作过程，开放程度显然不同。但这个比喻还有一层：即使配方摆在网上，也要看是否允许复制、修改、用于经营，不能只凭看得见就推断随便用。放到模型里，有的服务只提供使用入口，有的还提供可下载的模型材料，有的进一步开放代码和相关信息。这些内容分别让你能做不同的事。请想一想，免费品尝一道菜，是否等于店家允许你拿配方开店？不等于。对应到 AI，免费使用、能够下载、开放权重与开源，也不能互相替代。还有一个边界，模型并不像一道菜那样能和配方简单对应。这个故事只帮助我们区分取得材料与获得权利，具体开放标准仍要回到模型说明。我们下一页继续区分开放了什么，以及允许做什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开放权重强调可以获取模型内部的权重，也就是训练形成、影响模型输出的一组数值参数。拿到权重，并不等于拿到训练的所有材料，也不自动获得不受限制的使用权。开源涉及更广的开放材料，以及使用、研究、修改和分享等权利；判断具体模型时，要看它实际提供什么，并阅读许可证，而不是只看宣传名称。屏幕上的顺序很实用：先检查开放材料，再看许可，最后判断能否用于眼前任务。例如准备把模型用于工作项目，要核对商业使用、修改和分发等条件是否适用。有的说明还有附加要求，不能用别人一句可以下载来替代自己核对。这里不是提供某个许可证的具体结论，而是建立查阅习惯。最后再提醒，本地运行只是运行位置的变化，日志、外部服务和访问权限仍需检查。开放程度、许可条件和资料安全，是彼此有关、却需要分别判断的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https://www.ibm.com/think/topics/open-source-ai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现在做今天的综合检查。AI 给出一段流畅解释，还附上一个链接，这是否足以证明答案正确？先别急着回答，请在心里列出接下来要做的两件事。你也可以暂停视频，假设这段内容将放进明天的工作报告，你会怎样核对。参考回答是：还不够，需要打开来源，并检查原文是否真正支持结论。链接可能无效，页面可能讨论的是别的对象，也可能信息已经过时。即使网页没有问题，AI 仍可能把原文说可能发生，改成一定发生。核对时要看具体数字、条件、日期和措辞，不能只扫标题。如果找不到支持某句话的内容，就把它标记为待核实，或者删去没有依据的断言。再补充一点，来源也要适合问题，涉及正式规则时应回到相应发布者的说明。可靠不是由语气决定，而是由可检查的依据一步步支持起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最后回顾四个重点。第一，流畅回答和事实可靠是两回事，重要结论需要回到原始来源。第二，偏见可能来自数据、设计和使用方式，要观察不同人和情境是否受到持续偏向。第三，资料按任务需要和允许范围提供，同时检查保存与访问方式。第四，免费、可下载、开放权重和开源不是同义词，具体用途要核对许可证。学完这个系列，可以从一封不含敏感资料的练习邮件，或一段虚构会议记录开始。让 AI 帮你改写或整理，再自己核对事实、语气、遗漏和行动事项。先问输出是否有依据，再问材料与操作是否合适。把核对保留在流程里，逐渐认识哪些任务适合交给工具，哪些决定需要自己掌握。学会这些概念的价值，是以后看到新名字、新功能时，你也能问清作用、条件和边界，把 AI 的帮助用在具体工作里。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  <a:p xmlns:a="http://schemas.openxmlformats.org/drawingml/2006/main">
            <a:r>
              <a:t>https://learn.microsoft.com/en-us/azure/machine-learning/concept-responsible-ai</a:t>
            </a:r>
          </a:p>
          <a:p xmlns:a="http://schemas.openxmlformats.org/drawingml/2006/main">
            <a:r>
              <a:t>https://www.ibm.com/think/topics/open-source-ai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cf520bd79e4be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d225b06e9349dd" /><Relationship Type="http://schemas.openxmlformats.org/officeDocument/2006/relationships/slideLayout" Target="/ppt/slideLayouts/slideLayout1.xml" Id="R7261774f3b674fd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261774f3b674fd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a9e3e5afbc4a8e" /><Relationship Type="http://schemas.openxmlformats.org/officeDocument/2006/relationships/image" Target="/ppt/media/image.png" Id="Rd197fed89c0e4268" /><Relationship Type="http://schemas.openxmlformats.org/officeDocument/2006/relationships/notesSlide" Target="/ppt/notesSlides/notesSlide1.xml" Id="R5b9f17c7444a474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8a963686d94b43" /><Relationship Type="http://schemas.openxmlformats.org/officeDocument/2006/relationships/notesSlide" Target="/ppt/notesSlides/notesSlide2.xml" Id="R1e326f1eda3649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d98d03681f45c4" /><Relationship Type="http://schemas.openxmlformats.org/officeDocument/2006/relationships/notesSlide" Target="/ppt/notesSlides/notesSlide3.xml" Id="R151301ff70a641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592461bd6d48d6" /><Relationship Type="http://schemas.openxmlformats.org/officeDocument/2006/relationships/notesSlide" Target="/ppt/notesSlides/notesSlide4.xml" Id="Rc10ddc7a3def4e7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a90288ca14048" /><Relationship Type="http://schemas.openxmlformats.org/officeDocument/2006/relationships/notesSlide" Target="/ppt/notesSlides/notesSlide5.xml" Id="R411aa0ee916a4de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76d2aa90f4403" /><Relationship Type="http://schemas.openxmlformats.org/officeDocument/2006/relationships/notesSlide" Target="/ppt/notesSlides/notesSlide6.xml" Id="R89f1e31d0bf64b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f57385d8bd42d6" /><Relationship Type="http://schemas.openxmlformats.org/officeDocument/2006/relationships/notesSlide" Target="/ppt/notesSlides/notesSlide7.xml" Id="R42d2717f7b96469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0411d1e1af4943" /><Relationship Type="http://schemas.openxmlformats.org/officeDocument/2006/relationships/notesSlide" Target="/ppt/notesSlides/notesSlide8.xml" Id="Rb36639586b5c49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08b2a6e4e84d10" /><Relationship Type="http://schemas.openxmlformats.org/officeDocument/2006/relationships/notesSlide" Target="/ppt/notesSlides/notesSlide9.xml" Id="Re0fd31d2b4b24c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74200bfe04cbe" /><Relationship Type="http://schemas.openxmlformats.org/officeDocument/2006/relationships/notesSlide" Target="/ppt/notesSlides/notesSlide10.xml" Id="R621c475350924f2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a093d88244dc5" /><Relationship Type="http://schemas.openxmlformats.org/officeDocument/2006/relationships/notesSlide" Target="/ppt/notesSlides/notesSlide11.xml" Id="R80bb508f4786470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02acaaa1d34b12" /><Relationship Type="http://schemas.openxmlformats.org/officeDocument/2006/relationships/notesSlide" Target="/ppt/notesSlides/notesSlide12.xml" Id="Re27697021af740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97fed89c0e426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181E0BB4-25D2-430A-AFD7-09C60F4A3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AI 生活课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F428CE63-F125-4647-A2A5-89807349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2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第 7 课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9A5B1AD4-3142-4687-B49F-5C4F3C5F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45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AI 的答案能信多少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05915360-97CF-42B6-86F4-3F6B83F74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695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转述故事、城市通勤与寄送名单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AF8805BA-175E-4CE2-8650-5676A9F8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零基础公开课</a:t>
            </a:r>
          </a:p>
        </p:txBody>
      </p:sp>
    </p:spTree>
    <p:extLst>
      <p:ext uri="{BB962C8B-B14F-4D97-AF65-F5344CB8AC3E}">
        <p14:creationId xmlns:p14="http://schemas.microsoft.com/office/powerpoint/2010/main" val="18376807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A8BD4BAA-0FFF-4616-B8FF-E53597DC6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这一课，你会读懂什么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60826F6-0E98-48AF-93E3-63C887746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DDAC07E-E84A-4814-821F-32E4DA94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C8FF0ED-389C-4DE5-B1FF-58E050A41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06EA723-2080-4B54-A436-543165ECA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1924050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识别幻觉和系统性偏向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1D4BC181-9FA9-445C-8159-B561F8CA2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47C78DBD-9670-4E73-BB5E-EDA843E4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400425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理解信息保护与模型开放程度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CC476923-393C-4BFB-9D53-299117A54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幻觉、偏见、隐私与敏感信息、开源与开放权重</a:t>
            </a:r>
          </a:p>
        </p:txBody>
      </p:sp>
    </p:spTree>
    <p:extLst>
      <p:ext uri="{BB962C8B-B14F-4D97-AF65-F5344CB8AC3E}">
        <p14:creationId xmlns:p14="http://schemas.microsoft.com/office/powerpoint/2010/main" val="949749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665B11CE-301C-46C1-8E5E-76EB2BBD7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听起来像真的，实际没有依据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5700B32-FE5B-438E-9BD3-E4FE13F3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E6545AC-CD4B-4F2F-97AF-7F9A34A6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F81B8D34-B370-4B22-939A-F58EE1713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幻觉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BEDCA63-00C6-4B0F-939D-4EED7FF5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朋友转述一个故事，忘了细节，却把空白补成了一段完整叙述。听起来顺畅，不代表每个细节真实。这个例子只帮助理解“有说服力的错误内容”。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971C0879-0654-436F-9769-296C62E0A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5445330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BEAC984B-395E-4796-9946-D6CC9912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幻觉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667186E-1E0D-4AB4-9731-95BA5F433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173A309-EF10-469A-8066-5172636D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0FD85F86-8046-49AB-99C4-889446E5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Hallucination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23A92EB-31DC-4CA0-B1D8-6CA4E6FC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幻觉，是 AI 生成了不真实、错误或缺乏依据的内容，却可能表现得像可靠答案。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2C47634-5800-4F57-AE36-FE10479A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95493F0-992D-4E6C-B25D-BFB0672A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提出问题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2BE4178A-F4BE-4ED8-AC86-08DB699F1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568C914F-F262-4ADC-8636-B391D870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生成看似合理内容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9B7BBC06-FAEC-4262-AEEE-6AD5B3AA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00B06E61-81F4-437E-91EF-37F7E49D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核查后发现依据不足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7D899E73-B3B8-4B82-A26C-F3AD66E84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560C97E9-E267-4335-8EBF-897726006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这是行为描述，不表示模型故意骗人或产生了人类幻觉。让它“保证正确”也不能消除错误，引用本身同样要核实。</a:t>
            </a:r>
          </a:p>
        </p:txBody>
      </p:sp>
    </p:spTree>
    <p:extLst>
      <p:ext uri="{BB962C8B-B14F-4D97-AF65-F5344CB8AC3E}">
        <p14:creationId xmlns:p14="http://schemas.microsoft.com/office/powerpoint/2010/main" val="13846059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B68AF8F7-5C8C-412E-9BAD-B6482685D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只看一座城市就判断所有人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42979497-C3FC-4256-86B3-A13B8871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A90C586-79EA-4089-AD54-E17F9673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0325461-6838-4999-803D-5674E97C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偏见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C60EC40-3025-40DF-98F8-FD0793F6B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如果一个人只看过某一座城市的通勤方式，可能认为人人都能乘地铁。换到没有地铁的地方，这个判断就不适用了。样本范围影响了他眼中的“常见情况”。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AA116142-2549-4DDD-B4E7-FB06C7BD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9017661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6CCB5C14-1DEC-43DE-968D-C3F21E26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偏见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F3692AF-57A5-4FA9-8386-7B1555F5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2314950-C5C1-456A-8032-E7AD55361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B17A0CB-722C-4DB5-ABEA-467CD4AEC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Bias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D21E966-D7F3-4A4B-8AA9-FB57AEC6B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AI 偏见，是 AI 系统对某些群体或情境产生系统性偏向，可能造成不公平结果。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3ED0B789-2653-4207-B38B-86B4664A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FE87949-EA3A-43A2-829E-23866C728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样本和设计选择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F307DBB-B1CD-4FF7-8618-AB783AF1D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3875D5BE-AEA8-4B57-ABA1-7FA2C183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模型学习并输出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210202D0-4C78-46A3-ABED-B25FE578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46E7D7B3-167A-477D-8F5D-EA175FF57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检查不同情境的差异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C8197426-6CAF-42D7-BD6A-36354EAB7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CE7FFE84-C482-4BD6-BEC2-2461B435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偏见不是模型具有人的个人立场，也不是每一次普通错误都叫偏见。需要观察是否持续对某类人或情境产生偏向。</a:t>
            </a:r>
          </a:p>
        </p:txBody>
      </p:sp>
    </p:spTree>
    <p:extLst>
      <p:ext uri="{BB962C8B-B14F-4D97-AF65-F5344CB8AC3E}">
        <p14:creationId xmlns:p14="http://schemas.microsoft.com/office/powerpoint/2010/main" val="6554554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B7A4F1C8-9897-43FE-9425-C64F94F0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寄材料前先想清楚谁会看到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22DD82E8-ADE2-4C02-B3B8-C0EE2E38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80775B2-BD43-4A46-92ED-352E53C36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07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FC521D5C-644E-4AD8-AE1B-C950E01B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隐私与敏感信息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02592B7B-B0BD-4476-AD5B-0789C71B5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请人帮忙整理活动名单，你会先想：对方只需要人数，还是确实需要每个人的电话号码？如果只做统计，提供全部联系方式就没有必要。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F059BEF-7C48-4F87-A658-8C6297D9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2506368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1B3E052A-6841-42DA-8A15-310C3C0D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隐私与敏感信息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2916DED-77C8-4D90-A69A-DD84A42F5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F50D9F7-1F24-495C-A8B7-7DC23EBA6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08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8E5D3F7-D6AB-4FBA-A801-9E6F7D49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Privacy &amp; Sensitive Information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9ACA91C-CB07-4902-B2AE-A853DE41B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隐私关注个人信息的使用和保护；敏感信息则包括需要限制披露的个人或组织资料。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0F34062-7266-4FFC-8950-B352AFEB1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7A805393-B53A-4CC5-9EBD-9BC544D39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确认任务需要什么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958C792B-B281-40C5-9CA5-563933EA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546C7578-62D1-463B-8A8E-AC53562E1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只提供适合使用的材料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B53278A5-325F-4C63-81E1-0E76093B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95CA1182-9694-4772-8A05-86187100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核对保存与访问方式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9BA12852-4336-4A6E-BD15-F5789AD8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19EA5735-91C3-4D5A-8A4F-5A97BE3E3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删除姓名不一定就无法识别个人，地点、岗位等组合也可能暴露身份。本地运行与关闭某个开关都不能单独代表所有资料处理方式。</a:t>
            </a:r>
          </a:p>
        </p:txBody>
      </p:sp>
    </p:spTree>
    <p:extLst>
      <p:ext uri="{BB962C8B-B14F-4D97-AF65-F5344CB8AC3E}">
        <p14:creationId xmlns:p14="http://schemas.microsoft.com/office/powerpoint/2010/main" val="13651101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1D546AFE-DD82-4A20-9F8C-2605B627C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公开配方与只拿到半成品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979BAF4-EE12-4109-85EE-DBFAE2B8D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C7EEFC3-16DB-4068-8E83-43DA2A807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09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5C2A4EC-5463-4A72-A1A8-F1857F60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开源与开放权重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4E8F7BF-9DB9-43F9-B95C-DAD3DFA0A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一家店可能分享成品，也可能公布配方、制作方法和允许使用的条件。拿到成品与能完整研究、修改制作过程，开放程度不同。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3FFB7D7D-D9AD-4782-9F34-3B6B0EC03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3319259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702D6F77-458D-43BE-B871-F49551E8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开源与开放权重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667DF13-71D8-4E4C-AAEC-486165DB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5A5B65B-2D48-4CE2-90E5-1722BDB2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10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665248F-FE68-44ED-8A7C-E2D7A5F4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Open Source &amp; Open Weights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085BA840-7BA8-4084-9C3E-574867E5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开放权重强调可获取模型内部权重；开源涉及更广的开放材料与使用、修改等权利。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99526F65-70FA-4595-A93F-C7751F6B0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8C80213-7ED3-44D1-9176-654BB2F90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检查开放的材料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61604493-83C0-49F6-9312-5081C8B6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7D3AB91D-E5E6-4D68-B1FE-0D5FEC85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阅读许可证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FE5D8CDF-CFC6-47A8-8F19-3AA4329EF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E8E32119-BD92-413B-BAD1-4AD8F1A9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判断可用方式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D9ACF5F8-538E-49B9-8E14-477B00929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3795B687-BC83-4DC9-B2DF-C07F1FCAE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免费、可下载和开源不是同义词。本地运行也不自动解决所有隐私问题，还要考虑日志、连接和权限。</a:t>
            </a:r>
          </a:p>
        </p:txBody>
      </p:sp>
    </p:spTree>
    <p:extLst>
      <p:ext uri="{BB962C8B-B14F-4D97-AF65-F5344CB8AC3E}">
        <p14:creationId xmlns:p14="http://schemas.microsoft.com/office/powerpoint/2010/main" val="1714281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5FA8279D-82E1-4BFF-828D-0C4335BF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暂停一下，想想这个问题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D3F902F-86B3-4C25-A715-186DDA19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FA95667-4942-4E1F-9E4D-2CCD091BF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F52EF88A-97D7-43D9-828D-A699AC3A0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30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AI 给出一段流畅解释，还附上一个链接，这是否足以证明答案正确？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F639334-4FF4-4AA9-9EB6-4D4ACC19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可以暂停视频，先用自己的话回答。</a:t>
            </a:r>
          </a:p>
        </p:txBody>
      </p:sp>
    </p:spTree>
    <p:extLst>
      <p:ext uri="{BB962C8B-B14F-4D97-AF65-F5344CB8AC3E}">
        <p14:creationId xmlns:p14="http://schemas.microsoft.com/office/powerpoint/2010/main" val="1859636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A3C101CC-3629-4426-A0BB-8B69BA03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这一课，记住这些就够了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56334C1-DA4D-4667-BC1E-83405468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7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5B1A566-1129-4194-A00B-92E6F4DBA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EE6D1A8-8737-4055-9F5F-D79CAD4EF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3D518AC7-CD33-4E56-B9AD-AC9350CF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78117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流畅回答与事实可靠是两回事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5C4EC97-F7BA-4711-850C-D5619FD8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DC7CFDAE-C402-4E33-9DB3-B602B1214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6860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偏见可能来自数据、设计与使用方式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691E288D-4FB1-4568-9A22-0BC5A8227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98ECC0F2-7B8A-498A-AF51-FAD1FFC9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59092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资料应按任务需要和允许范围提供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9892C605-2ED9-41BD-A929-7AE360442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D3124629-2248-4436-A42F-4160D8F11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49580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免费、可下载、开放权重和开源并非同义词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8069631F-281D-4CB6-9CFA-4D599CC6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学完后，可以从一封邮件或一段会议记录开始练习，并保留人工核对。</a:t>
            </a:r>
          </a:p>
        </p:txBody>
      </p:sp>
    </p:spTree>
    <p:extLst>
      <p:ext uri="{BB962C8B-B14F-4D97-AF65-F5344CB8AC3E}">
        <p14:creationId xmlns:p14="http://schemas.microsoft.com/office/powerpoint/2010/main" val="3451499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2026-10-05T13:49:41.4900000Z</dcterms:created>
  <dcterms:modified xsi:type="dcterms:W3CDTF">2026-10-05T13:49:41.4900000Z</dcterms:modified>
</coreProperties>
</file>