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506732dcaa4e96" /><Relationship Type="http://schemas.openxmlformats.org/officeDocument/2006/relationships/extended-properties" Target="/docProps/app.xml" Id="Re884a51e240e4166" /><Relationship Type="http://schemas.openxmlformats.org/officeDocument/2006/relationships/officeDocument" Target="/ppt/presentation.xml" Id="Rec998cb00a9e46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37d35add2c4a06"/>
  </p:sldMasterIdLst>
  <p:notesMasterIdLst>
    <p:notesMasterId xmlns:r="http://schemas.openxmlformats.org/officeDocument/2006/relationships" r:id="R5d6f1265bdc04575"/>
  </p:notesMasterIdLst>
  <p:sldIdLst>
    <p:sldId xmlns:r="http://schemas.openxmlformats.org/officeDocument/2006/relationships" id="256" r:id="R5345eb4f4e104458"/>
    <p:sldId xmlns:r="http://schemas.openxmlformats.org/officeDocument/2006/relationships" id="257" r:id="Re8232efefa2b4728"/>
    <p:sldId xmlns:r="http://schemas.openxmlformats.org/officeDocument/2006/relationships" id="258" r:id="R75c5a5c183d54752"/>
    <p:sldId xmlns:r="http://schemas.openxmlformats.org/officeDocument/2006/relationships" id="259" r:id="Rca6c0690facf41d4"/>
    <p:sldId xmlns:r="http://schemas.openxmlformats.org/officeDocument/2006/relationships" id="260" r:id="R800c7ca04e184b11"/>
    <p:sldId xmlns:r="http://schemas.openxmlformats.org/officeDocument/2006/relationships" id="261" r:id="R20134df6fa5e48d0"/>
    <p:sldId xmlns:r="http://schemas.openxmlformats.org/officeDocument/2006/relationships" id="262" r:id="R67d1a064e6a84a75"/>
    <p:sldId xmlns:r="http://schemas.openxmlformats.org/officeDocument/2006/relationships" id="263" r:id="Rbab79f7274af490f"/>
    <p:sldId xmlns:r="http://schemas.openxmlformats.org/officeDocument/2006/relationships" id="264" r:id="Rbe5c5274b7984f3c"/>
    <p:sldId xmlns:r="http://schemas.openxmlformats.org/officeDocument/2006/relationships" id="265" r:id="R82a3f9ac1a7f4615"/>
    <p:sldId xmlns:r="http://schemas.openxmlformats.org/officeDocument/2006/relationships" id="266" r:id="R63d6caa98e714549"/>
    <p:sldId xmlns:r="http://schemas.openxmlformats.org/officeDocument/2006/relationships" id="267" r:id="R91d3d62da5bf486e"/>
    <p:sldId xmlns:r="http://schemas.openxmlformats.org/officeDocument/2006/relationships" id="268" r:id="Rfc9cf28d999d4c67"/>
    <p:sldId xmlns:r="http://schemas.openxmlformats.org/officeDocument/2006/relationships" id="269" r:id="R9b91862f12e64022"/>
    <p:sldId xmlns:r="http://schemas.openxmlformats.org/officeDocument/2006/relationships" id="270" r:id="Rc6dbdb84ee504427"/>
    <p:sldId xmlns:r="http://schemas.openxmlformats.org/officeDocument/2006/relationships" id="271" r:id="R19f6958610f748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8a6596902e44a6" /><Relationship Type="http://schemas.openxmlformats.org/officeDocument/2006/relationships/slideMaster" Target="/ppt/slideMasters/slideMaster1.xml" Id="R3937d35add2c4a06" /><Relationship Type="http://schemas.openxmlformats.org/officeDocument/2006/relationships/notesMaster" Target="/ppt/notesMasters/notesMaster1.xml" Id="R5d6f1265bdc04575" /><Relationship Type="http://schemas.openxmlformats.org/officeDocument/2006/relationships/presProps" Target="/ppt/presProps.xml" Id="R71e32713f03f4d63" /><Relationship Type="http://schemas.openxmlformats.org/officeDocument/2006/relationships/tableStyles" Target="/ppt/tableStyles.xml" Id="R27db58fb7d0748a6" /><Relationship Type="http://schemas.openxmlformats.org/officeDocument/2006/relationships/slide" Target="/ppt/slides/slide1.xml" Id="R5345eb4f4e104458" /><Relationship Type="http://schemas.openxmlformats.org/officeDocument/2006/relationships/slide" Target="/ppt/slides/slide2.xml" Id="Re8232efefa2b4728" /><Relationship Type="http://schemas.openxmlformats.org/officeDocument/2006/relationships/slide" Target="/ppt/slides/slide3.xml" Id="R75c5a5c183d54752" /><Relationship Type="http://schemas.openxmlformats.org/officeDocument/2006/relationships/slide" Target="/ppt/slides/slide4.xml" Id="Rca6c0690facf41d4" /><Relationship Type="http://schemas.openxmlformats.org/officeDocument/2006/relationships/slide" Target="/ppt/slides/slide5.xml" Id="R800c7ca04e184b11" /><Relationship Type="http://schemas.openxmlformats.org/officeDocument/2006/relationships/slide" Target="/ppt/slides/slide6.xml" Id="R20134df6fa5e48d0" /><Relationship Type="http://schemas.openxmlformats.org/officeDocument/2006/relationships/slide" Target="/ppt/slides/slide7.xml" Id="R67d1a064e6a84a75" /><Relationship Type="http://schemas.openxmlformats.org/officeDocument/2006/relationships/slide" Target="/ppt/slides/slide8.xml" Id="Rbab79f7274af490f" /><Relationship Type="http://schemas.openxmlformats.org/officeDocument/2006/relationships/slide" Target="/ppt/slides/slide9.xml" Id="Rbe5c5274b7984f3c" /><Relationship Type="http://schemas.openxmlformats.org/officeDocument/2006/relationships/slide" Target="/ppt/slides/slide10.xml" Id="R82a3f9ac1a7f4615" /><Relationship Type="http://schemas.openxmlformats.org/officeDocument/2006/relationships/slide" Target="/ppt/slides/slide11.xml" Id="R63d6caa98e714549" /><Relationship Type="http://schemas.openxmlformats.org/officeDocument/2006/relationships/slide" Target="/ppt/slides/slide12.xml" Id="R91d3d62da5bf486e" /><Relationship Type="http://schemas.openxmlformats.org/officeDocument/2006/relationships/slide" Target="/ppt/slides/slide13.xml" Id="Rfc9cf28d999d4c67" /><Relationship Type="http://schemas.openxmlformats.org/officeDocument/2006/relationships/slide" Target="/ppt/slides/slide14.xml" Id="R9b91862f12e64022" /><Relationship Type="http://schemas.openxmlformats.org/officeDocument/2006/relationships/slide" Target="/ppt/slides/slide15.xml" Id="Rc6dbdb84ee504427" /><Relationship Type="http://schemas.openxmlformats.org/officeDocument/2006/relationships/slide" Target="/ppt/slides/slide16.xml" Id="R19f6958610f748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611291d91841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aa800779be4b9a" /><Relationship Type="http://schemas.openxmlformats.org/officeDocument/2006/relationships/notesMaster" Target="/ppt/notesMasters/notesMaster1.xml" Id="Rabfeba131e134e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59d8b3a3734777" /><Relationship Type="http://schemas.openxmlformats.org/officeDocument/2006/relationships/notesMaster" Target="/ppt/notesMasters/notesMaster1.xml" Id="R29843d643a6040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f262a1785244c2" /><Relationship Type="http://schemas.openxmlformats.org/officeDocument/2006/relationships/notesMaster" Target="/ppt/notesMasters/notesMaster1.xml" Id="R48ab662caaab4f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d2284451f6462d" /><Relationship Type="http://schemas.openxmlformats.org/officeDocument/2006/relationships/notesMaster" Target="/ppt/notesMasters/notesMaster1.xml" Id="R3dbc48f483eb47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16adbc758d4462" /><Relationship Type="http://schemas.openxmlformats.org/officeDocument/2006/relationships/notesMaster" Target="/ppt/notesMasters/notesMaster1.xml" Id="R310df542ca2b4c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2a4f30464e421e" /><Relationship Type="http://schemas.openxmlformats.org/officeDocument/2006/relationships/notesMaster" Target="/ppt/notesMasters/notesMaster1.xml" Id="Re23fd26819804d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96959694d54f02" /><Relationship Type="http://schemas.openxmlformats.org/officeDocument/2006/relationships/notesMaster" Target="/ppt/notesMasters/notesMaster1.xml" Id="R31bee44620db46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a1c019b4831419f" /><Relationship Type="http://schemas.openxmlformats.org/officeDocument/2006/relationships/notesMaster" Target="/ppt/notesMasters/notesMaster1.xml" Id="Rf95dfff24cdc48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9437e1ffa845a2" /><Relationship Type="http://schemas.openxmlformats.org/officeDocument/2006/relationships/notesMaster" Target="/ppt/notesMasters/notesMaster1.xml" Id="R8bc4bb071c5e45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8ac5992e9d4b4b" /><Relationship Type="http://schemas.openxmlformats.org/officeDocument/2006/relationships/notesMaster" Target="/ppt/notesMasters/notesMaster1.xml" Id="R7c69d01b85ef4f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637121d0f648ee" /><Relationship Type="http://schemas.openxmlformats.org/officeDocument/2006/relationships/notesMaster" Target="/ppt/notesMasters/notesMaster1.xml" Id="Rb7d35f5d352f458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68237988be843be" /><Relationship Type="http://schemas.openxmlformats.org/officeDocument/2006/relationships/notesMaster" Target="/ppt/notesMasters/notesMaster1.xml" Id="Rce82ec6debd249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b01f0d5dd1d402f" /><Relationship Type="http://schemas.openxmlformats.org/officeDocument/2006/relationships/notesMaster" Target="/ppt/notesMasters/notesMaster1.xml" Id="R6c4a34a83c26417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e200e4116b0494b" /><Relationship Type="http://schemas.openxmlformats.org/officeDocument/2006/relationships/notesMaster" Target="/ppt/notesMasters/notesMaster1.xml" Id="R272607abb5574d8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8bfeb81efa74468" /><Relationship Type="http://schemas.openxmlformats.org/officeDocument/2006/relationships/notesMaster" Target="/ppt/notesMasters/notesMaster1.xml" Id="Rbb32e518fcc443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9d1e78b49f4140" /><Relationship Type="http://schemas.openxmlformats.org/officeDocument/2006/relationships/notesMaster" Target="/ppt/notesMasters/notesMaster1.xml" Id="Rba8e2cd3bf0c49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 AI 生活课第六课，AI 怎样帮你办事情。前面我们见过 AI 写文字、整理资料，今天把问题再往前推一步：如果要查天气、读日历、处理一份报销材料，光在聊天框里写出一段回答，事情就完成了吗？还没有。文字建议与实际操作之间，需要一些连接和安排。我们会借助点餐窗口、报销流程和出行助手，把这条路拆开。今天不学习安装软件，也不需要编程。你只要能判断它有没有拿到真实结果、有没有越过你允许的范围，就已经能更清楚地使用这些功能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这一课有两组目标。第一组是 API、工具调用和工作流，分别回答软件怎么提供功能、AI 怎么请求使用功能、多个步骤怎么排起来。第二组是智能体、MCP 和技能，分别帮助我们理解谁选择下一步、工具与资料怎样连接、做事时参考什么指导。先不用背英文，接下来每个词都有一个生活例子。听的时候可以一直问三个问题：它负责哪一段，谁真正执行，完成后有什么可以检查的结果。这些词可能出现在同一个产品介绍里，但不是同一种东西，也不会因为名字多，办事能力就自动更强。我们先从最熟悉的点餐开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想象你在餐厅点餐，菜单写着能点什么，你告诉服务员菜名、数量，可能还要说明是否少辣。服务员把要求交给厨房，再把菜送回来。你不需要知道炉灶怎么工作，但不能只说一句随便弄点好吃的，就期待每项要求都准确实现。这个例子里，菜名和数量是输入，厨房做菜是处理，端回来的菜是结果。哪一步依赖前面的信息？厨房要先收到完整订单，才知道做什么。如果菜名不在菜单里，或者数量没有写清，就需要补充，而不是擅自猜测。我们借这个窗口来理解软件之间的接口，下一页再给它一个正式名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这个名字就是 API，中文常说应用程序接口。它是软件之间按约定访问数据或调用功能的接口。约定里会说明可以请求什么，需要交哪些信息，结果以什么形式返回。比如查天气，可能需要城市和日期，服务处理后返回天气信息。另一个软件便能继续展示或使用这些信息。注意，API 早在生成式 AI 流行之前就在使用，并不是 AI 专属技术，也不等于屏幕上一个按钮。拿到菜单，不代表厨房免费为你服务；同样，看到接口说明，也不代表已经获得访问权限。能查什么、调用是否收费，要看具体服务。小检查：查明天的天气只交城市够不够？未必，还要明确日期，避免把今天的结果当成明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https://www.ibm.com/think/topics/api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安排一次周末聚餐。你先联系餐厅，问周六晚上六点有没有四个人的位置，收到餐厅回复后，再决定时间。这里重要的是询问了实际提供信息的一方，而不是凭过去的印象说肯定有座位。输入包括日期、时段和人数，返回结果可能是有空位，也可能是只能安排别的时间。下一步要依据这个结果改变。再区分两个动作：询问空位和确认预订。前者取得信息，后者可能占用座位、留下联系方式，后果不同。请人查一查，并不自然包含替你订下来。AI 使用外部能力时，我们也要把这两步分清，这就来到工具调用。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工具调用，是 AI 系统请求外部工具获取信息或执行操作的过程。通常模型提出用哪个工具、交什么信息，应用负责实际执行，再把结果交回来，让模型继续处理。工具可以查天气、计算数字、读取文件，也可以在授权范围内执行操作。API 是连接软件的一种接口，工具调用则描述一次请求、执行和返回的过程。请记住，模型说我已经发送，并不是发送成功的凭证，要看执行结果，还要分清成功、失败和状态未知。比如没有联网工具，只生成一段今天晴天的文字，不能叫查询了实时天气。日常检查时可以看查询来源、结果时间和操作状态；失败时也不要马上重复发送，以免第一次其实已经成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再看报销。通常先填单，上传凭证，检查材料，再审核，最后才进入付款环节。前一步给后一步准备输入，缺少凭证，就应回到补材料的分支。这里的关键是步骤和条件已经事先安排好了。假设单据金额与申请金额不一致，流程可以规定先退回核对，不能因为表格填完了就直接付款。我们也可以把会议记录整理成类似过程：录音转成文字，核对人名与数字，形成纪要，再由负责人审核。转写工具提供了文字，不代表纪要可以越过审核。把每一步的完成条件写清楚，比只说自动帮我做完更容易发现问题。这样的安排，叫作工作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工作流，是按照预先定义的步骤与条件组织任务执行的流程。它可以包含 AI，也可以完全不用 AI。比如按固定规则汇总表格，也是一种自动化，并不能因此判断它使用了人工智能。屏幕上从收到材料，到按规则处理，再到输出结果或进入分支，说的就是这种安排。固定也不等于永远正确。材料格式变了，某一步超时，或者上一环节给出不完整结果，都可能影响后面。继续用会议纪要做检查：转写完成以后，适合由谁核对参会者姓名？有现场知识的人。生成纪要之后，行动事项由谁确认？相应负责人。好的工作流不仅规定顺利时怎么走，还规定缺材料、失败或需要人工判断时停在哪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看另一种安排。你请助手为周末出行提出方案，给出出发地点、大致预算和回家时间。助手先查天气，发现可能下雨，于是把户外活动换成室内活动，再比较交通，最后把建议交给你。这里的下一步并不只是照着固定清单往下走，而是会根据刚收到的信息选择。天气变化会影响目的地，目的地又影响交通。但是，会选步骤不代表可以替你决定一切。我们可以把目标说成比较两个方案，列出理由；同时说明只做查询和建议，不预订、不付款。这样既留出解决问题的空间，也让边界明确。下一页我们把这种系统叫作智能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智能体，英文是 AI Agent，是能够围绕目标选择行动、使用工具，并根据结果继续处理的 AI 系统。它会依据目标和当前信息选一步，观察结果，再决定继续、调整，还是结束。实际能做什么，取决于应用提供了哪些工具、授予哪些权限，以及任务的约束。它和工作流并非永远分开，一个应用也可以把固定步骤与动态选择结合起来。需要警惕的是，智能体不天然可靠，也不能获得无限自主权。出行任务可以限定预算、时间、可读取的资料，以及哪些操作必须确认。如果查不到车次，应报告缺少信息，而不是编出一班车完成任务。使用时除了问能做什么，还要问遇到什么情况必须停下来，把决定交还给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接下来是连接问题。假如家里每种设备都用不同接口，换一个设备，就要重新找适配方式。统一接口的价值，是减少重复适配。这个比喻帮助理解 MCP 为什么会出现，但它不是在给电脑增加一个真实的插口。放到 AI 应用里，一边是需要使用资料和工具的应用，另一边是提供这些内容的服务，双方如果遵守共同约定，就更容易交换信息。这里也有一个必须守住的区别：插头能插上，不代表设备里的资料都可以随意读取。比如连接一个日历服务，允许查看空闲时间，和允许修改所有人的日程，是不同范围。连接方式与访问许可，需要分别判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MCP 的英文是 Model Context Protocol，可以理解为模型上下文协议。它是一种开放协议，规范 AI 应用如何与外部工具、资料等内容交换信息。这里的协议，就是双方共同遵守的通信规则。它不是新的大模型，也不会自己替你查询日历；提供查询能力的是相应工具，MCP 规定怎样连接和交流。连接成功也不保证返回内容正确，更不会自动授予权限或消除安全风险。做个小检查：应用连接了日历服务，就可以取消所有会议吗？不能这样推断。还要看服务提供什么能力，应用获准使用什么，以及用户是否授权这次操作。因此看到支持 MCP，我们可以理解为具有一种连接方式，不能直接把它翻译成什么都能做。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https://www.anthropic.com/news/model-context-protocol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最后看操作手册。新同事第一次整理周报，手册可以告诉他先收集哪些材料，用什么格式，哪些项目必须核对，还可以附上模板。以后遇到同类任务，就不必每次从头解释。这里提供的是做事指导，而不是新的访问权。手册写着读取销售数据，不代表读到手册的人就自动获得销售系统账号；写着使用某个工具，也不能让不存在的工具突然出现。输入是任务和可用材料，指导帮助安排处理，结果还需要检查。把这点放回 AI，就容易理解技能的主要作用：让任务方法更容易重复使用，而不是把一段说明想象成万能能力。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Skills，中文常说技能，是供 AI 在任务中使用的模块化指导与配套资源。它可以包含任务说明、模板、参考材料，有些还包含脚本。系统在适用时加载这些内容，帮助处理一类工作。不同产品支持的方式不同，不能只凭同一个名字推断功能完全一致。技能也不是重新训练模型，加载之后不保证每一步都正确，仍然依赖可用工具和权限。比如周报技能要求列出已完成事项、待处理问题，并核对数字；没有源数据，就应该指出缺少材料。我们检查技能时，可以问来源是否可信、说明是否适用、配套资源能否使用。尤其有可执行内容时，更要看清作用和允许范围，不能因为叫技能就默认安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https://www.anthropic.com/research/skills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现在把三个容易混淆的词放在一起。API、MCP、Skills，分别更像服务窗口、连接约定，还是操作手册？请先在心里配对，再给每项补一句理由。你可以暂停视频，用点餐或周报的例子试着解释。参考答案是：API 更像软件提供服务的窗口，说明请求需要什么、会返回什么；MCP 更像连接约定，规范应用怎样与工具和资料交流；Skills 更像操作手册，提供完成任务的指导和配套资源。再多想一步，三者都齐了，是否就能任意替你发消息？仍然不能。还需要真实可用的发送工具、适当权限和这项任务的授权。能把主要作用和边界一起讲清，就比只记住缩写更有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今天我们沿着办事过程认识了六个词。API 规定软件访问数据和功能的方式；工具调用让 AI 系统请求外部能力，由应用实际执行；工作流把步骤和条件排好；智能体围绕目标选择下一步；MCP 帮助规范连接；技能提供任务指导。回到日常使用，你不一定能看到每一层技术，但可以做三个检查：它真正拿到了什么结果，做到了哪一步，这一步是否在允许范围内。准备了一封邮件，与邮件已发出，必须区分；完成查询，与完成预订，也必须区分。下一课是最后一课，我们会进一步讨论答案的错误、偏见和资料使用边界，让能办事和办得可靠之间，多一道清楚的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https://www.ibm.com/think/topics/api</a:t>
            </a:r>
          </a:p>
          <a:p xmlns:a="http://schemas.openxmlformats.org/drawingml/2006/main">
            <a:r>
              <a:t>https://www.anthropic.com/engineering/building-effective-agents</a:t>
            </a:r>
          </a:p>
          <a:p xmlns:a="http://schemas.openxmlformats.org/drawingml/2006/main">
            <a:r>
              <a:t>https://www.anthropic.com/news/model-context-protocol</a:t>
            </a:r>
          </a:p>
          <a:p xmlns:a="http://schemas.openxmlformats.org/drawingml/2006/main">
            <a:r>
              <a:t>https://www.anthropic.com/research/skills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e8d038dd3a42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50db8f23524feb" /><Relationship Type="http://schemas.openxmlformats.org/officeDocument/2006/relationships/slideLayout" Target="/ppt/slideLayouts/slideLayout1.xml" Id="R8024f167f8ac43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24f167f8ac43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4aac26ad14983" /><Relationship Type="http://schemas.openxmlformats.org/officeDocument/2006/relationships/image" Target="/ppt/media/image.png" Id="R27f6226b5e14415a" /><Relationship Type="http://schemas.openxmlformats.org/officeDocument/2006/relationships/notesSlide" Target="/ppt/notesSlides/notesSlide1.xml" Id="R380b3beb166249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c6db9544d4819" /><Relationship Type="http://schemas.openxmlformats.org/officeDocument/2006/relationships/notesSlide" Target="/ppt/notesSlides/notesSlide2.xml" Id="R4eb38e3ab58643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f19f4a0a9412c" /><Relationship Type="http://schemas.openxmlformats.org/officeDocument/2006/relationships/notesSlide" Target="/ppt/notesSlides/notesSlide3.xml" Id="R2de1cee7b1a542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763f77a2746e7" /><Relationship Type="http://schemas.openxmlformats.org/officeDocument/2006/relationships/notesSlide" Target="/ppt/notesSlides/notesSlide4.xml" Id="R0d35783922f94a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95cd7b15ed4cea" /><Relationship Type="http://schemas.openxmlformats.org/officeDocument/2006/relationships/notesSlide" Target="/ppt/notesSlides/notesSlide5.xml" Id="R31d94926d7eb44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4d2310b8545e2" /><Relationship Type="http://schemas.openxmlformats.org/officeDocument/2006/relationships/notesSlide" Target="/ppt/notesSlides/notesSlide6.xml" Id="Rc56ad59c2dfa46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a19bf4fa54519" /><Relationship Type="http://schemas.openxmlformats.org/officeDocument/2006/relationships/notesSlide" Target="/ppt/notesSlides/notesSlide7.xml" Id="R180f26652af54c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09f96bafa453b" /><Relationship Type="http://schemas.openxmlformats.org/officeDocument/2006/relationships/notesSlide" Target="/ppt/notesSlides/notesSlide8.xml" Id="Rf0efb66098654e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f9be17a6648bb" /><Relationship Type="http://schemas.openxmlformats.org/officeDocument/2006/relationships/notesSlide" Target="/ppt/notesSlides/notesSlide9.xml" Id="R3caa5f0976c14e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80898529c4c85" /><Relationship Type="http://schemas.openxmlformats.org/officeDocument/2006/relationships/notesSlide" Target="/ppt/notesSlides/notesSlide10.xml" Id="Ra95ca93b9a7c48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7b5e3ca97483c" /><Relationship Type="http://schemas.openxmlformats.org/officeDocument/2006/relationships/notesSlide" Target="/ppt/notesSlides/notesSlide11.xml" Id="R852d833c731241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018975c3e4244" /><Relationship Type="http://schemas.openxmlformats.org/officeDocument/2006/relationships/notesSlide" Target="/ppt/notesSlides/notesSlide12.xml" Id="R7fa7fa7cfd1e412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a9da09cb0b4c66" /><Relationship Type="http://schemas.openxmlformats.org/officeDocument/2006/relationships/notesSlide" Target="/ppt/notesSlides/notesSlide13.xml" Id="R7d8bce9d3b1f499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f55e1ab554777" /><Relationship Type="http://schemas.openxmlformats.org/officeDocument/2006/relationships/notesSlide" Target="/ppt/notesSlides/notesSlide14.xml" Id="Rcd3b1f45dd6443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9a3fbefd84e17" /><Relationship Type="http://schemas.openxmlformats.org/officeDocument/2006/relationships/notesSlide" Target="/ppt/notesSlides/notesSlide15.xml" Id="Rea4844c38bc14aa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959c4348b4683" /><Relationship Type="http://schemas.openxmlformats.org/officeDocument/2006/relationships/notesSlide" Target="/ppt/notesSlides/notesSlide16.xml" Id="R2ee84c2c5f4a4f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f6226b5e14415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EEEF0B07-67B5-4A69-A15D-B9F2016A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60614EB5-9E31-4698-841F-F9E76B81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6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9C22C4E-1087-4A78-84BD-A4D33654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怎样帮你办事情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161027E0-5AF3-4FE5-9838-502393F8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点餐窗口、报销流程与出行助手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70605D1E-F663-4BFB-ADEF-24F4C013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6872040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AFD5413F-CE0C-44DA-8A8F-697AD641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D948145-B28E-469D-8566-387FE8F0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029E912-E457-4A53-8C45-7D84B1A8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8128C9A-40E6-4E10-A532-6A16EC6E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A70DEB0-617A-473F-8C61-9E5F4421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区分 API、工具调用与工作流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3D70AB4-4350-4FA5-ABE2-5C58A58A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27B15C1-8E3C-4367-9108-55582C17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理解智能体、MCP 和 Skills 各负责什么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0A9B6EBF-221E-4536-A95C-31131B3C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API、工具调用、工作流、智能体、MCP、技能</a:t>
            </a:r>
          </a:p>
        </p:txBody>
      </p:sp>
    </p:spTree>
    <p:extLst>
      <p:ext uri="{BB962C8B-B14F-4D97-AF65-F5344CB8AC3E}">
        <p14:creationId xmlns:p14="http://schemas.microsoft.com/office/powerpoint/2010/main" val="1716068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962DF59B-9465-4DBE-A80C-A852A825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按菜单点单的服务窗口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B1C55AB-9FFA-4A79-9954-B87470DBD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5CFA046-B13C-4906-96A5-2DE43117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C6453B6-1D83-43DF-BEA0-C846BC3C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API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5CC8CA0-DE03-4CFC-9DD7-17B12783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去餐厅点单，你按菜单写下菜名和数量，服务员把要求交给厨房，再把做好的菜送回来。你不用走进厨房了解每一道工序，但必须按餐厅接受的方式点单。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181185E-4CE9-4E4C-B792-F09F7994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2084797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ECF3B8C5-3FF9-4B11-B165-FED7A4379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API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7AA4CC5-B1A6-49EE-8C98-35E3F302D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7A92CD8-985B-429B-B62C-763682F5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E28A44D-761A-497D-BD46-B34EF0E5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Application Programming Interface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7E540FC-F118-4C64-A1F0-1A9DCDE2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API，是软件之间按约定访问数据或调用功能的接口。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E3DA717-BDB8-41AD-A7E5-C4D1D128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F0E4F738-EFBA-4F8F-8894-FE45805E6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按约定提交请求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9C46953-093B-45B2-B2A7-49A67795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78DB7DC-848B-476C-9EA8-8691B7EE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服务处理请求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240640D-A7DD-42A8-BB42-59CE58A8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B575D8B-64C9-4DD3-90E3-69F6894E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返回约定格式的结果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CAB1FF8-38AB-4F9C-8CF2-E07D78DB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214B2EA4-4FE2-4626-9FAA-42F45717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API 不是 AI 专属技术，也不等于一个网页按钮。能否调用、费用和访问范围取决于具体服务；拿到接口说明不等于自动获得权限。</a:t>
            </a:r>
          </a:p>
        </p:txBody>
      </p:sp>
    </p:spTree>
    <p:extLst>
      <p:ext uri="{BB962C8B-B14F-4D97-AF65-F5344CB8AC3E}">
        <p14:creationId xmlns:p14="http://schemas.microsoft.com/office/powerpoint/2010/main" val="15302049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8303FAE6-ABEB-4917-BB29-9ADE8BD2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请外部服务完成一步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64E6A61-B8F5-4FB7-9956-763C45EF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7D7CAC7-B724-4795-A2B9-D38D86BA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F0ABB74-0D24-4A39-B80B-09BABE2C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工具调用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0F58DA2-1546-4BFA-B4D3-D8D82984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安排周末聚餐，你先问餐厅有没有空位，收到回复后再决定时间。查询不是凭记忆猜测，而是请求外部服务完成一项具体工作。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24C2826-4A96-40FC-90C6-C1CBB97F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1164770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B43C0DA6-03B4-49A8-AA82-1B3C6228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工具调用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6E46156-4686-498F-BD54-5D362FBF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CFA5944-A646-4EB7-8D69-256F5A345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6A24FE7-6306-42E4-A321-D27A84A5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Tool Calling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BC70504-6C3D-47D2-94FA-7777DF77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工具调用，是 AI 系统请求外部工具获取信息或执行操作的过程。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BD2E7E6-0001-48A6-96DD-74D1081E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9272F8F-8697-4682-A11E-7DCB9CFE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提出工具请求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05B8D58-4FB2-4F75-A10A-9BE9A1D6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CAC4CC91-EA19-476E-B03F-F9FABD27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应用执行工具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8B582454-CE43-4F6B-A504-E8992543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AFC1C8C1-70EE-4202-AEB9-984AA142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返回结果供后续处理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B37D68B-D76D-49A9-9C4B-1D688D0E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0CD3A1A-3B73-4F88-9837-E0F6899A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模型说“已经发送”不代表真的发送了。需要有工具执行结果，且操作受权限限制。没有联网工具时，生成天气文字不等于查了实时天气。</a:t>
            </a:r>
          </a:p>
        </p:txBody>
      </p:sp>
    </p:spTree>
    <p:extLst>
      <p:ext uri="{BB962C8B-B14F-4D97-AF65-F5344CB8AC3E}">
        <p14:creationId xmlns:p14="http://schemas.microsoft.com/office/powerpoint/2010/main" val="11817257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0564C693-FB4B-4A9E-9A84-9E66D2DF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照着固定流程办事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6929C0D-2A81-4384-8EDB-6F591975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4882343-BF83-4731-B92E-9BCD29513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E49D6DA-12F3-41D6-BFB8-2CB5D4C5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工作流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D5F85B5-0F6B-443C-9996-651BD446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申请报销通常要先填单、上传凭证、审核，再进入付款环节。每个步骤的输入和输出都有安排，某些条件会触发不同分支。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040F6CA-A065-467A-8D77-94EFDF10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9028542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7847D7A9-31CC-42FE-9771-84B129E9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工作流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1E08D44-3285-4093-A943-A7FC0D56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3169121-F79F-4C2E-8B47-2B094A0F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067A05A-5436-44A7-8CF2-0DB3916FD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Workflow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37F16B4-2A32-40C9-961C-3585F2D2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工作流，是按照预先定义的步骤与条件组织任务执行的流程。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82D5878-8AF2-455E-9C5A-9313D774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4865122-C8C6-40A4-88D0-849A81EE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收到材料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A7CC5285-F0CF-4198-8AB7-EF518968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969502E-97C6-477D-BC54-AC302C76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按规则处理各步骤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7E6217D1-E147-4578-AD1A-0E9AFD1D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F92E625A-4DE7-43A3-8104-AF76571C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输出结果或转入分支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DF07185-A288-455A-8CA0-73A8F061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CE997E67-23CB-4C00-9C93-A853DE5C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自动化不等于 AI。固定流程也会失败，例如材料格式变了，某一步没有返回结果，后续步骤就可能出错。</a:t>
            </a:r>
          </a:p>
        </p:txBody>
      </p:sp>
    </p:spTree>
    <p:extLst>
      <p:ext uri="{BB962C8B-B14F-4D97-AF65-F5344CB8AC3E}">
        <p14:creationId xmlns:p14="http://schemas.microsoft.com/office/powerpoint/2010/main" val="14190939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9565F19E-C116-4D9F-9DD2-B0568B45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会选择下一步的办事助手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0DC0BDE-60D1-444B-8FA3-9C896A21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CB2A7FA-66A5-4189-8602-65228085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117B0D0-2267-4665-A002-06F287B4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智能体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1285003-B0B0-41CC-89FD-A6ACC110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你请一位助手安排周末出行。她查看天气和交通，比较方案，发现下雨就调整计划，最后把建议交给你确认。任务需要根据情况决定下一步。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089BB66-2DC4-4E89-B22C-5BA3D992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6674823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2B2BD2DC-EFE6-46B1-A555-DAC9C0EF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智能体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AC35F7D-E0DF-43A4-AB15-E8B3C343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12628BE-3D74-41A1-BF15-705BFCCB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9989D0E-5CF7-4FE0-A88A-90788026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Agent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A834C62-64E1-40B9-AD97-DC731F92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智能体，是能够围绕目标选择行动、使用工具并根据结果继续处理的 AI 系统。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A22FD910-6F14-4621-8DDC-8398179A0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9614A31-1821-43A6-8AD8-1EDC0E374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目标与当前信息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7F043E4-CE7C-4B3C-8FD1-B62D466E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05BDA08B-9EA4-4BC4-91D3-F4A1E399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选择步骤并使用工具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E7908661-2193-4EFC-831C-8F0FCD1A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B7CB790-7AC7-4EF7-B320-CBC629FC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观察结果、继续或结束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0F8CD97-36DC-41F3-944E-82F32470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F548E287-65D1-47DE-871D-D66C3ECD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智能体并不天然可靠，也不等于可以无限自主行动。付款、发送消息等操作应有明确权限和必要确认；不同产品对“智能体”的叫法也可能不同。</a:t>
            </a:r>
          </a:p>
        </p:txBody>
      </p:sp>
    </p:spTree>
    <p:extLst>
      <p:ext uri="{BB962C8B-B14F-4D97-AF65-F5344CB8AC3E}">
        <p14:creationId xmlns:p14="http://schemas.microsoft.com/office/powerpoint/2010/main" val="17340593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44A8CEFB-C694-4FB6-A503-949E179E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工具之间的统一接头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ABCA148-4E8E-42D0-A80C-9B95C1AB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F140D12-24C0-44B1-B7AB-2B5799F4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AE83EB5-BAB2-4C1B-8073-C9CBDA72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MCP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C0D5910-7DE2-4CED-AE7A-C86876B2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家里的设备如果各有一种接口，连接起来会很麻烦。统一接口可以减少每次连接都要重新适配的工作。这个例子帮助理解 MCP 的目标。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0548A1F-C465-4563-A572-2B5E8378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6836535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90983E76-ACD6-4838-9EB9-0501FEA3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MCP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32B8E46-E532-4EB6-82A5-E1666BDA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77DEBFD-05E2-453D-9205-70EBDDE5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5DCF3E0-51CA-49C9-9518-3E3F937A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Model Context Protocol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9BD44A8-4903-42E5-9497-51E6C0B3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MCP，是规范 AI 应用如何连接外部工具和资料的一种开放协议。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942D99BB-F134-4C0A-A164-0680CC06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77EA91D-24F2-4D43-BFA9-83FD4609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应用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967D3B6-A458-4C71-9C1B-0C73C3DB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E578E6EF-D455-4F2A-87C8-96C907A9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 MCP 协议通信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1C047888-ADFF-4D84-8FCD-F9A5B8D9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F4830BCD-D8F5-4E26-B1B0-9540C2DC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外部工具与资料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D81FC28-CAEE-41D3-9FE0-58973F4F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E9EF5DE-D470-4006-BF10-A20B5C70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它不是 USB 硬件，也不是新的大模型。连接成功不等于可以随意访问所有信息，权限仍由系统管理。</a:t>
            </a:r>
          </a:p>
        </p:txBody>
      </p:sp>
    </p:spTree>
    <p:extLst>
      <p:ext uri="{BB962C8B-B14F-4D97-AF65-F5344CB8AC3E}">
        <p14:creationId xmlns:p14="http://schemas.microsoft.com/office/powerpoint/2010/main" val="77539219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15B75258-7807-4DE9-A3F6-A564D43A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办事时翻阅操作手册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6E6B365-F082-445D-9262-06EC8A30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69C0866-8100-4227-8D10-EC569B2E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80EC9A4-651D-4127-A12F-9A3F76AF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技能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7346525-A98F-49C0-9732-8752F692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新同事处理一项任务，可以先阅读操作手册，里面有步骤、模板和注意事项，必要时还有配套工具。这样不用每次从头摸索。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4F9C087-4C12-49C6-A744-3058AB98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7756601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1BF9CA38-2860-4716-8B2A-3EC15FAE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技能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7AC81F0-9EB3-48B0-9D58-129FB3F5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E974383-1A1C-46AB-9DA7-4CB58115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3D53DD0-B0DE-460F-A96D-1C148070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Skills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23CB9A2-4781-428E-A9BD-A7B8174B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Skills，是供 AI 在任务中使用的模块化指导与配套资源。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6CECB73-7DDD-492B-B491-26E90A7A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89629F68-F421-4732-8AB8-D46AEE20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任务出现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D3DFDDF-D68E-43C7-B0A9-DE7EE5E3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1856CBD7-7A8B-4BED-8682-5FF9AEFE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加载适用的说明与资源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63AA6B4-2F1F-47A5-A00C-FE5B8FF0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67EE487-0010-4F63-8BE6-DC318994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按指导完成工作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AFABE5A4-3585-47A2-AC9A-9107A6F0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CEA6EFC-2F12-476D-B613-6E214ACC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加载技能不等于重新训练模型，也不保证每次都正确执行。资源来源和可执行脚本需要可信。</a:t>
            </a:r>
          </a:p>
        </p:txBody>
      </p:sp>
    </p:spTree>
    <p:extLst>
      <p:ext uri="{BB962C8B-B14F-4D97-AF65-F5344CB8AC3E}">
        <p14:creationId xmlns:p14="http://schemas.microsoft.com/office/powerpoint/2010/main" val="172161274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FD7467C5-1971-4944-8172-FB5C85EA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658F0F3-5312-4549-853E-7FF36FEC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BD82A6E-DC35-4536-9B94-EAB9D29E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2C43129-E597-429B-8242-CBFEDC66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API、MCP、Skills 分别更像哪一种东西：服务窗口、连接约定、操作手册？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C1E6606-5BA6-4C6A-A88F-2651CA9F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13275540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9C57E4F2-E27A-420B-9748-5D8D3157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86F7608-FCAD-475D-9608-8F9376AE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6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D823884-71B1-4B51-B571-E0A5EB70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7543B32-2949-4C27-AB17-3ECA65D8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70D66DD-E1EF-4303-BDEF-A5B4F83F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API 规定软件访问数据和功能的方式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8A913C9-EEC4-4B11-A463-9D9DE145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FB1447F4-EC9F-4BC1-B8B4-3A7C6A29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工具调用请求外部能力，应用实际执行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0A21E90-7F60-489E-B308-1444C172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FFF6B3B-AA26-4166-8FF9-F35C7F28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工作流安排步骤，智能体根据目标选择行动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4BFD92D1-E504-4AB6-A1A9-159C5D81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7F2D4CF-06DD-467A-BEB6-3B93BADD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MCP 帮助连接，Skills 提供任务指导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F349F5BF-140D-4C33-8D6F-F1D1530B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最后一节，我们认识 AI 的错误、偏见和资料使用边界。</a:t>
            </a:r>
          </a:p>
        </p:txBody>
      </p:sp>
    </p:spTree>
    <p:extLst>
      <p:ext uri="{BB962C8B-B14F-4D97-AF65-F5344CB8AC3E}">
        <p14:creationId xmlns:p14="http://schemas.microsoft.com/office/powerpoint/2010/main" val="16240134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2026-10-05T13:49:34.4490000Z</dcterms:created>
  <dcterms:modified xsi:type="dcterms:W3CDTF">2026-10-05T13:49:34.4490000Z</dcterms:modified>
</coreProperties>
</file>