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dcaa1fdd75b411f" /><Relationship Type="http://schemas.openxmlformats.org/officeDocument/2006/relationships/extended-properties" Target="/docProps/app.xml" Id="Rca5f060760404a1c" /><Relationship Type="http://schemas.openxmlformats.org/officeDocument/2006/relationships/officeDocument" Target="/ppt/presentation.xml" Id="Ra32cfcb43b7f42c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a1acf7d4e164a37"/>
  </p:sldMasterIdLst>
  <p:notesMasterIdLst>
    <p:notesMasterId xmlns:r="http://schemas.openxmlformats.org/officeDocument/2006/relationships" r:id="R6d09aa22a487456a"/>
  </p:notesMasterIdLst>
  <p:sldIdLst>
    <p:sldId xmlns:r="http://schemas.openxmlformats.org/officeDocument/2006/relationships" id="256" r:id="R233c7ce16a1c456d"/>
    <p:sldId xmlns:r="http://schemas.openxmlformats.org/officeDocument/2006/relationships" id="257" r:id="Ra33ee3c1473b47c0"/>
    <p:sldId xmlns:r="http://schemas.openxmlformats.org/officeDocument/2006/relationships" id="258" r:id="Rb4ee9f6bd2a448ab"/>
    <p:sldId xmlns:r="http://schemas.openxmlformats.org/officeDocument/2006/relationships" id="259" r:id="Ra986a1aba350411d"/>
    <p:sldId xmlns:r="http://schemas.openxmlformats.org/officeDocument/2006/relationships" id="260" r:id="Radc52cb050464411"/>
    <p:sldId xmlns:r="http://schemas.openxmlformats.org/officeDocument/2006/relationships" id="261" r:id="Raa5dfb28782d40e0"/>
    <p:sldId xmlns:r="http://schemas.openxmlformats.org/officeDocument/2006/relationships" id="262" r:id="R711f13c7b9fa4fb3"/>
    <p:sldId xmlns:r="http://schemas.openxmlformats.org/officeDocument/2006/relationships" id="263" r:id="Rf3fc779ec32e4d67"/>
    <p:sldId xmlns:r="http://schemas.openxmlformats.org/officeDocument/2006/relationships" id="264" r:id="R537c252cbdb748e4"/>
    <p:sldId xmlns:r="http://schemas.openxmlformats.org/officeDocument/2006/relationships" id="265" r:id="R0a5c1189ac57426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676e68db71d4a0f" /><Relationship Type="http://schemas.openxmlformats.org/officeDocument/2006/relationships/slideMaster" Target="/ppt/slideMasters/slideMaster1.xml" Id="R9a1acf7d4e164a37" /><Relationship Type="http://schemas.openxmlformats.org/officeDocument/2006/relationships/notesMaster" Target="/ppt/notesMasters/notesMaster1.xml" Id="R6d09aa22a487456a" /><Relationship Type="http://schemas.openxmlformats.org/officeDocument/2006/relationships/presProps" Target="/ppt/presProps.xml" Id="Rc17d6d4ea31f47a5" /><Relationship Type="http://schemas.openxmlformats.org/officeDocument/2006/relationships/tableStyles" Target="/ppt/tableStyles.xml" Id="R258cc91e2c204f35" /><Relationship Type="http://schemas.openxmlformats.org/officeDocument/2006/relationships/slide" Target="/ppt/slides/slide1.xml" Id="R233c7ce16a1c456d" /><Relationship Type="http://schemas.openxmlformats.org/officeDocument/2006/relationships/slide" Target="/ppt/slides/slide2.xml" Id="Ra33ee3c1473b47c0" /><Relationship Type="http://schemas.openxmlformats.org/officeDocument/2006/relationships/slide" Target="/ppt/slides/slide3.xml" Id="Rb4ee9f6bd2a448ab" /><Relationship Type="http://schemas.openxmlformats.org/officeDocument/2006/relationships/slide" Target="/ppt/slides/slide4.xml" Id="Ra986a1aba350411d" /><Relationship Type="http://schemas.openxmlformats.org/officeDocument/2006/relationships/slide" Target="/ppt/slides/slide5.xml" Id="Radc52cb050464411" /><Relationship Type="http://schemas.openxmlformats.org/officeDocument/2006/relationships/slide" Target="/ppt/slides/slide6.xml" Id="Raa5dfb28782d40e0" /><Relationship Type="http://schemas.openxmlformats.org/officeDocument/2006/relationships/slide" Target="/ppt/slides/slide7.xml" Id="R711f13c7b9fa4fb3" /><Relationship Type="http://schemas.openxmlformats.org/officeDocument/2006/relationships/slide" Target="/ppt/slides/slide8.xml" Id="Rf3fc779ec32e4d67" /><Relationship Type="http://schemas.openxmlformats.org/officeDocument/2006/relationships/slide" Target="/ppt/slides/slide9.xml" Id="R537c252cbdb748e4" /><Relationship Type="http://schemas.openxmlformats.org/officeDocument/2006/relationships/slide" Target="/ppt/slides/slide10.xml" Id="R0a5c1189ac57426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bca3ab4c9594f2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039e00f362c409f" /><Relationship Type="http://schemas.openxmlformats.org/officeDocument/2006/relationships/notesMaster" Target="/ppt/notesMasters/notesMaster1.xml" Id="R1fdc1628ad71412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93e0be96c6249b7" /><Relationship Type="http://schemas.openxmlformats.org/officeDocument/2006/relationships/notesMaster" Target="/ppt/notesMasters/notesMaster1.xml" Id="Rf87fcab40e0e4a6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8821872656c4620" /><Relationship Type="http://schemas.openxmlformats.org/officeDocument/2006/relationships/notesMaster" Target="/ppt/notesMasters/notesMaster1.xml" Id="R2dadd575557443c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8a81714955e4de2" /><Relationship Type="http://schemas.openxmlformats.org/officeDocument/2006/relationships/notesMaster" Target="/ppt/notesMasters/notesMaster1.xml" Id="R7e3888d168024cb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e40e8535f6b415a" /><Relationship Type="http://schemas.openxmlformats.org/officeDocument/2006/relationships/notesMaster" Target="/ppt/notesMasters/notesMaster1.xml" Id="R8a65add115fa47e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3162ca892034698" /><Relationship Type="http://schemas.openxmlformats.org/officeDocument/2006/relationships/notesMaster" Target="/ppt/notesMasters/notesMaster1.xml" Id="R04f0ece7ba474ed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92a186affad4ea4" /><Relationship Type="http://schemas.openxmlformats.org/officeDocument/2006/relationships/notesMaster" Target="/ppt/notesMasters/notesMaster1.xml" Id="Rc20d1ed4fbd248a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0adc74230a34261" /><Relationship Type="http://schemas.openxmlformats.org/officeDocument/2006/relationships/notesMaster" Target="/ppt/notesMasters/notesMaster1.xml" Id="R4f24c4041e2c48b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3e7671130bf419b" /><Relationship Type="http://schemas.openxmlformats.org/officeDocument/2006/relationships/notesMaster" Target="/ppt/notesMasters/notesMaster1.xml" Id="Ra7ca9fc1ac3e49f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59f3d5d9ce9433a" /><Relationship Type="http://schemas.openxmlformats.org/officeDocument/2006/relationships/notesMaster" Target="/ppt/notesMasters/notesMaster1.xml" Id="R6aa0ecbe0f424ed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大家好，欢迎来到第五课，AI怎样查资料。假设单位刚更新了报销制度，你问AI，现在坐出租车能不能报销，它很快给出一段条理清楚的回答。你最想知道的，大概不是它写得快不快，而是它究竟查了哪一份制度，看到的条款是不是新版本，回答有没有漏掉条件。今天我们就沿着这几个问题，认识知识库、检索增强生成，以及向量和嵌入。我们用三个熟悉的场景来讲，资料柜、开卷考试和书架分类。它们分别帮助我们理解，资料放在哪里，回答之前怎样找依据，以及说法不同的内容怎样可能被匹配起来。学完后，即使你不负责搭建系统，也能更具体地检查一份有来源的AI回答。你会知道，资料已经上传、系统已经搜索、答案带着引用，这三句话分别说明了什么，又留下了什么需要确认。我们的目标是让依据可以追溯，让不确定能够被看见，而不是把有资料支持当成一句无需再问的保证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这一课有两个目标。第一，分清资料存储、检索与回答。第二，理解为什么查过资料仍然要核对。这三个环节可以用一句很普通的话串起来：柜子里有文件，找到相关那一页，再根据那一页解释问题。柜子里有，不代表一定找到；找到了，也不代表一定解释正确。比如资料中同时有旧版和新版制度，系统可能先找到旧版；即使找到新版，也可能只读到允许报销，遗漏后面的审批条件。再比如你问的是外地出差，找到的却是市内办事规定，主题都涉及交通费用，但适用范围不同。等会儿听到知识库、RAG和嵌入时，可以把它们放回这条链上理解。我们还要特别留意权限：一个员工可以查什么资料，应当在检索环节受到限制，不能等资料都交给模型以后，再只靠一句不要泄露来保护。你不必记住实现细节，只要学会追问四件事，来源是什么，版本对不对，条款是否相关，自己是否有权访问。现在先从资料柜开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司前台有一个资料柜，里面分开放着报销规则、产品手册和办事指南。新同事问交通费怎样报销，前台不会把整个柜子搬给他，而是找出对应制度，翻到交通费用那一节。资料柜有用，靠的并不只是容量，还包括文件是否有清楚名称、日期、适用部门和更新记录。假如新旧两份制度混在一起，封面都写报销管理办法，前台也容易拿错。再假设柜子里有一份人事材料，即使它和某个问题有关，也不代表每个人都能取阅。这个例子里，存放、查找和访问资格，是三个不同的管理问题。做个小练习：你负责整理三份公开的活动指南，一份是去年的，一份是今年的正式版，还有一份没有日期。有人问今年报名要求，你会优先查哪份？应该优先确认今年正式版，同时查看适用范围；没有日期的不能因为排在最前面就当作最新。把这些文件组织好，才为后面的查询打下基础。AI应用中的知识库，也需要这样的资料治理。接下来我们把生活里的柜子，换成更准确的概念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知识库，是围绕某个领域组织、供查询和使用的信息集合。AI应用里，它可以包含文档、网页或记录，常与检索系统结合，让模型在回答时参考外部材料。把资料放进知识库，不等于模型已经永久记住里面的一切，也不等于每次提问都能找到正确段落。我们可以从三件具体事情理解维护工作。首先确认来源，一份正式制度和一段转发消息，依据分量不同。其次标清版本和日期，更新后要确认系统查到的是有效内容，而不仅仅是文件上传成功。还有访问权限，检索结果必须符合提问者的身份和授权范围。不能因为文件进了同一个库，就让所有人都能查到。你可以先用三份不敏感的公开文档做练习，记录标题、来源、日期和适用范围，再提一个文档里有答案的问题，以及一个没有答案的问题。后者特别重要：系统应该能够说明没有找到依据，不能把缺失资料补成确定规定。如果回答错了，先确认库里有没有可靠材料，再看是否检索到了。这样排查比笼统说AI不懂更有帮助。下面我们来看，找到资料后，怎样把它用于回答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参考资料</a:t>
            </a:r>
          </a:p>
          <a:p xmlns:a="http://schemas.openxmlformats.org/drawingml/2006/main">
            <a:r>
              <a:t>https://www.ibm.com/think/topics/retrieval-augmented-generation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想象一次开卷考试。题目问某项活动的报名条件，你先翻教材和笔记，找到有关段落，再按题目组织答案，并注明出处。你不会因为手边有一本书，就声称答案一定正确。翻错章节、看漏限定条件、引用已经废止的规定，都会影响答案。AI查资料的过程也可以这样理解。用户先提出问题，系统寻找相关片段，再把这些片段作为参考交给模型生成回答。这里的片段很关键，系统往往不是把整套资料的每一页都完整读一遍，再作出判断。做个练习：资料写着，活动免费，但需提前报名，现场名额视余量开放。问是否可以直接到场，若回答完全免费，欢迎参加，算不算回答了问题？不算，它绕开了提前报名和余量这两个限制。即使末尾挂上正确文件名，也不能弥补结论缺失。开卷的价值，是提供可以查证的依据；答题者仍需要读对、用对和讲清楚。当你检查AI时，也要问引用原文究竟支持哪句话，而不是只数有几个出处。这个把查资料与生成回答组合起来的方法，就叫检索增强生成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检索增强生成，常简称RAG，是先检索相关资料，再让模型结合检索结果生成答案的方法。它可以帮助模型使用新的或内部的信息，但不是正确性的保证。我们按过程看三个可能的失败点。第一，资料本身没有更新，找到的依据已经过期。第二，检索出了相似却不适用的内容，例如把差旅交通规定用在日常通勤。第三，资料找对了，模型却省略限制，或者加上原文没有的解释。所以查到资料与回答正确，中间还有距离。一个实用提问方式是，请只根据这份公开制度回答，指出对应条款；没有找到的内容请说明，不要补充为制度规定。但提示语仍然需要配合结果核对，不能把它当成保证。检查引用时，打开原文，看标题、日期、上下文，尤其是如果、仅限、除外、须经批准等词。引用链接存在，不表示引用支持这句话，也不表示来源内容本身真实有效。权限同样应当在检索时限制，让系统只取出用户有权查看的资料。把未授权内容先交给模型，再指望回答时隐藏，是不可靠的边界。现在我们已经知道先找再答，接下来看看，系统怎样在不同说法之间寻找相关内容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参考资料</a:t>
            </a:r>
          </a:p>
          <a:p xmlns:a="http://schemas.openxmlformats.org/drawingml/2006/main">
            <a:r>
              <a:t>https://www.ibm.com/think/topics/retrieval-augmented-generation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整理书架时，你可能把家常菜谱和烘焙书放在同一片区域，把城市旅行指南放到另一边。标题完全不同的两本书，可能因为主题相关而位置接近。这有助于理解嵌入的直觉：内容可以得到某种特征位置，系统据此比较它们的相似程度。比如你问怎么报销车费，文件标题却写交通费用报销规则，只按完全相同的字词查找，可能漏掉这份资料；比较内容特征，就可能找到它。我们再试两个说法，休假申请与请假的手续。虽然字面不同，表达的需求有联系。但如果旁边还有销假手续，主题也很接近，具体办事方向却不同。所以接近只是候选线索，不能直接当成适用结论。小练习是想一想，申请休假和取消休假，是否应该因为都有休假两个字，就给出同一套步骤？答案是不能，需要继续确认动作和条件。书架的比喻帮我们理解相关内容可以靠近，但真正的数值表示不是把所有知识摆在一张现实书架上。下一页我们再把向量和嵌入分清楚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向量可以简单理解为一组数字。嵌入则是把文字或其他信息转换成数值向量的表示方法，常用来比较内容的相似程度。系统可以把问题和文档片段分别转换成向量，再计算它们在这种表示下的接近程度，帮助挑出候选资料。我们不需要手算这些数字，但要知道，特征地图通常有很多维度，并不是一张真实的二维地图。更要记住，相似度不是事实评分。某政策允许报销与某政策不允许报销，谈论的主题可能很接近，结论却相反；两份不同年份的制度，也可能高度相似，却只有其中一份对当前情境有效。不能因为排在最前面，就认定它最新、真实或者适用。嵌入帮助找材料，日期、适用范围和明确条款还要另外检查。再做个小判断：搜到一段和问题非常相似的文字，能否省掉来源核对？不能，它可能是旧版本，也可能是在描述另一类人员。我们把流程再接起来：知识库准备材料，检索借助相似性等线索找候选，模型结合材料组织答案，最后检查证据是否支持结论。下面用制度更新的问题，检验一下这条链有没有真正理解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参考资料</a:t>
            </a:r>
          </a:p>
          <a:p xmlns:a="http://schemas.openxmlformats.org/drawingml/2006/main">
            <a:r>
              <a:t>https://docs.cloud.google.com/docs/generative-ai/glossary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现在的问题是，报销制度更新了，想让AI根据新制度回答，应该先检查哪些环节？可以先想一个最容易遗漏的地方，再把答案连成一条完整过程。参考答案是，先检查知识库是否包含有效的新制度，旧版本是否被正确处理，文件日期和适用范围是否明确；再检查检索有没有真正找到相关的新条款；最后检查回答是否忠实保留条款的条件，引用能不能支持结论。同时要确认提问者只能检索到有权查看的资料。举个例子，新制度要求事先审批，答案仍说可以直接报销。若引用来自旧版，重点查资料和检索；若引用已经是新版，却漏了事先审批，就要查回答怎样使用了证据。不能只对系统重复说一次，请使用最新规定，就认为整个问题解决了。还有一个常见混淆，把新文件提供给检索系统，与通过微调改变模型，是不同方法；制度更新并不意味着必须重新训练模型。如果你能沿着资料、检索、回答三个环节逐个说明，并补上权限检查，就已经抓住了本课要点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这一课，我们用三个场景理解AI查资料。资料柜对应知识库，重点是可靠来源、清楚版本、持续更新和访问权限。开卷考试对应RAG，先找相关内容，再结合内容生成回答。书架分类帮助理解嵌入，把信息表示成数值向量，用相似程度提供检索线索。请特别留下最后一句：资料过期、检索错位和生成错误，都可能让答案出问题。相似不代表真实，引用也不等于结论已经得到证实。今天可以做一个小实验，用一份公开办事指南，分别询问一个里面明确写了的问题，和一个没有写的问题。让AI标出相关段落，再自己打开原文检查。对于没有依据的提问，看看它能否承认没有找到，而不是补出听起来像规定的内容。这个练习不需要很大的知识库，只需要认真比较问题、证据和回答。以后遇到有来源的AI答案，你就可以从容地问，来源是否有效，检索是否相关，解释是否忠实，访问是否授权。下一课，我们把回答扩展到行动，认识智能体与工具，继续看看AI怎样从整理信息，走向执行具体任务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参考资料</a:t>
            </a:r>
          </a:p>
          <a:p xmlns:a="http://schemas.openxmlformats.org/drawingml/2006/main">
            <a:r>
              <a:t>https://www.ibm.com/think/topics/retrieval-augmented-generation</a:t>
            </a:r>
          </a:p>
          <a:p xmlns:a="http://schemas.openxmlformats.org/drawingml/2006/main">
            <a:r>
              <a:t>https://docs.cloud.google.com/docs/generative-ai/glossary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7301506c4474ed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d7946f4c02446b6" /><Relationship Type="http://schemas.openxmlformats.org/officeDocument/2006/relationships/slideLayout" Target="/ppt/slideLayouts/slideLayout1.xml" Id="R96d57a229d384ae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6d57a229d384ae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c9888109e24ae7" /><Relationship Type="http://schemas.openxmlformats.org/officeDocument/2006/relationships/image" Target="/ppt/media/image.png" Id="Raec17e366828486b" /><Relationship Type="http://schemas.openxmlformats.org/officeDocument/2006/relationships/notesSlide" Target="/ppt/notesSlides/notesSlide1.xml" Id="R5b1a06a6f82c49b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b7d45fd72c4418" /><Relationship Type="http://schemas.openxmlformats.org/officeDocument/2006/relationships/notesSlide" Target="/ppt/notesSlides/notesSlide2.xml" Id="R54fdbe9d8bd5479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a975afeeaf4d33" /><Relationship Type="http://schemas.openxmlformats.org/officeDocument/2006/relationships/notesSlide" Target="/ppt/notesSlides/notesSlide3.xml" Id="R132e2bb94242485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e0785cfb5549d5" /><Relationship Type="http://schemas.openxmlformats.org/officeDocument/2006/relationships/notesSlide" Target="/ppt/notesSlides/notesSlide4.xml" Id="R887609a9a7c94c1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ae74759cfd4192" /><Relationship Type="http://schemas.openxmlformats.org/officeDocument/2006/relationships/notesSlide" Target="/ppt/notesSlides/notesSlide5.xml" Id="R68b2b95defaf4ef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c1d1ac78654ee2" /><Relationship Type="http://schemas.openxmlformats.org/officeDocument/2006/relationships/notesSlide" Target="/ppt/notesSlides/notesSlide6.xml" Id="R662dcf0a63b54ab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fbdd6568384a74" /><Relationship Type="http://schemas.openxmlformats.org/officeDocument/2006/relationships/notesSlide" Target="/ppt/notesSlides/notesSlide7.xml" Id="R97f893b098d1489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475240334c4ee4" /><Relationship Type="http://schemas.openxmlformats.org/officeDocument/2006/relationships/notesSlide" Target="/ppt/notesSlides/notesSlide8.xml" Id="Rc8f067b8b5254f1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62887d93874d97" /><Relationship Type="http://schemas.openxmlformats.org/officeDocument/2006/relationships/notesSlide" Target="/ppt/notesSlides/notesSlide9.xml" Id="R8e2b321e9f974a0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21801ec6fe4d96" /><Relationship Type="http://schemas.openxmlformats.org/officeDocument/2006/relationships/notesSlide" Target="/ppt/notesSlides/notesSlide10.xml" Id="Rd94d350d758b45b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c17e366828486b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text-0">
            <a:extLst xmlns:a="http://schemas.openxmlformats.org/drawingml/2006/main">
              <a:ext uri="{FF2B5EF4-FFF2-40B4-BE49-F238E27FC236}">
                <a16:creationId xmlns:a16="http://schemas.microsoft.com/office/drawing/2014/main" id="{7B9EB143-DF26-4539-9239-40703B6CD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6191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84E3B"/>
                </a:solidFill>
                <a:latin typeface="Heiti TC"/>
                <a:ea typeface="Heiti TC"/>
                <a:cs typeface="Heiti TC"/>
              </a:defRPr>
            </a:pPr>
            <a:r>
              <a:rPr sz="1800" b="1">
                <a:solidFill>
                  <a:srgbClr val="284E3B"/>
                </a:solidFill>
                <a:latin typeface="Heiti TC"/>
                <a:ea typeface="Heiti TC"/>
                <a:cs typeface="Heiti TC"/>
              </a:rPr>
              <a:t>AI 生活课</a:t>
            </a:r>
          </a:p>
        </p:txBody>
      </p:sp>
      <p:sp>
        <p:nvSpPr>
          <p:cNvPr id="3" name="text-1">
            <a:extLst xmlns:a="http://schemas.openxmlformats.org/drawingml/2006/main">
              <a:ext uri="{FF2B5EF4-FFF2-40B4-BE49-F238E27FC236}">
                <a16:creationId xmlns:a16="http://schemas.microsoft.com/office/drawing/2014/main" id="{C718EFBE-F287-4E75-B080-1FB92CB44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66875"/>
            <a:ext cx="619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250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第 5 课</a:t>
            </a:r>
          </a:p>
        </p:txBody>
      </p:sp>
      <p:sp>
        <p:nvSpPr>
          <p:cNvPr id="4" name="text-2">
            <a:extLst xmlns:a="http://schemas.openxmlformats.org/drawingml/2006/main">
              <a:ext uri="{FF2B5EF4-FFF2-40B4-BE49-F238E27FC236}">
                <a16:creationId xmlns:a16="http://schemas.microsoft.com/office/drawing/2014/main" id="{53A79E69-7BE9-4A74-AFC6-6B95588FB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0"/>
            <a:ext cx="72390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5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45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AI 怎样查资料</a:t>
            </a:r>
          </a:p>
        </p:txBody>
      </p:sp>
      <p:sp>
        <p:nvSpPr>
          <p:cNvPr id="5" name="text-3">
            <a:extLst xmlns:a="http://schemas.openxmlformats.org/drawingml/2006/main">
              <a:ext uri="{FF2B5EF4-FFF2-40B4-BE49-F238E27FC236}">
                <a16:creationId xmlns:a16="http://schemas.microsoft.com/office/drawing/2014/main" id="{51D89A6A-1B03-4F33-B2E2-074274DE7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38625"/>
            <a:ext cx="6953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资料柜、开卷考试与书架分类</a:t>
            </a:r>
          </a:p>
        </p:txBody>
      </p:sp>
      <p:sp>
        <p:nvSpPr>
          <p:cNvPr id="6" name="text-4">
            <a:extLst xmlns:a="http://schemas.openxmlformats.org/drawingml/2006/main">
              <a:ext uri="{FF2B5EF4-FFF2-40B4-BE49-F238E27FC236}">
                <a16:creationId xmlns:a16="http://schemas.microsoft.com/office/drawing/2014/main" id="{506FEDE4-D1E5-47BE-87AB-3A879487C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10250"/>
            <a:ext cx="619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84E3B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284E3B"/>
                </a:solidFill>
                <a:latin typeface="Heiti TC"/>
                <a:ea typeface="Heiti TC"/>
                <a:cs typeface="Heiti TC"/>
              </a:rPr>
              <a:t>零基础公开课</a:t>
            </a:r>
          </a:p>
        </p:txBody>
      </p:sp>
    </p:spTree>
    <p:extLst>
      <p:ext uri="{BB962C8B-B14F-4D97-AF65-F5344CB8AC3E}">
        <p14:creationId xmlns:p14="http://schemas.microsoft.com/office/powerpoint/2010/main" val="58772286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0">
            <a:extLst xmlns:a="http://schemas.openxmlformats.org/drawingml/2006/main">
              <a:ext uri="{FF2B5EF4-FFF2-40B4-BE49-F238E27FC236}">
                <a16:creationId xmlns:a16="http://schemas.microsoft.com/office/drawing/2014/main" id="{3C73F58E-908E-4AAF-AEAA-B68FF6E96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这一课，你会读懂什么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3AE8A5CF-1E54-46E8-94A3-58ED09F1F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5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DAA61E82-734B-480C-A820-F8F6F1E68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02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C273B44E-4629-415E-BA3D-BCFE1382A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857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350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4350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01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68657265-CF08-420E-A13E-EBC99019F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33550" y="1924050"/>
            <a:ext cx="94297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7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分清资料存储、检索与回答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183890D7-67EA-4EE7-AACE-7E7B2BE0B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86125"/>
            <a:ext cx="857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350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4350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02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0E7C675A-6D71-4553-823C-DE98A0B04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33550" y="3400425"/>
            <a:ext cx="94297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7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理解为什么查过资料仍要核对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4A3C0F79-EB7C-4B8C-BCFF-57C721306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91125"/>
            <a:ext cx="10668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知识库、检索增强生成、向量与嵌入</a:t>
            </a:r>
          </a:p>
        </p:txBody>
      </p:sp>
    </p:spTree>
    <p:extLst>
      <p:ext uri="{BB962C8B-B14F-4D97-AF65-F5344CB8AC3E}">
        <p14:creationId xmlns:p14="http://schemas.microsoft.com/office/powerpoint/2010/main" val="52763017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0">
            <a:extLst xmlns:a="http://schemas.openxmlformats.org/drawingml/2006/main">
              <a:ext uri="{FF2B5EF4-FFF2-40B4-BE49-F238E27FC236}">
                <a16:creationId xmlns:a16="http://schemas.microsoft.com/office/drawing/2014/main" id="{C1C2BA66-8249-478C-9C8F-9BAA6A426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整理好的资料柜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15601A97-4BD0-45DA-BCAF-586F0FD82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5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5E11A711-499F-4C47-80D4-150C0B8FF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03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1002716E-564F-41CD-B575-2D8324FD3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668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生活场景  知识库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D47A4D7E-6CEE-45A5-ADB7-A9E496C59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1066800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55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公司前台有一个资料柜，里面放着报销规则、产品手册和办事指南。新同事问问题时，可以先找到相关文件。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FD699434-611D-4DEE-9F5D-9D347A8E0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72125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875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想一想：这个故事里，哪一步需要前面的信息或经验？</a:t>
            </a:r>
          </a:p>
        </p:txBody>
      </p:sp>
    </p:spTree>
    <p:extLst>
      <p:ext uri="{BB962C8B-B14F-4D97-AF65-F5344CB8AC3E}">
        <p14:creationId xmlns:p14="http://schemas.microsoft.com/office/powerpoint/2010/main" val="101285401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0">
            <a:extLst xmlns:a="http://schemas.openxmlformats.org/drawingml/2006/main">
              <a:ext uri="{FF2B5EF4-FFF2-40B4-BE49-F238E27FC236}">
                <a16:creationId xmlns:a16="http://schemas.microsoft.com/office/drawing/2014/main" id="{48265D45-52D9-466C-8E7F-B4C962B79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知识库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98B2E15D-CD78-4659-B151-B4533B92B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5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395A1C91-698D-4806-A063-0EAD4C24B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04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27D5672A-A7DE-4EF5-99DC-12760F386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Knowledge Base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0EEBC42F-CEC2-4C01-980F-34FC10031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8375"/>
            <a:ext cx="106680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284E3B"/>
                </a:solidFill>
                <a:latin typeface="Heiti TC"/>
                <a:ea typeface="Heiti TC"/>
                <a:cs typeface="Heiti TC"/>
              </a:defRPr>
            </a:pPr>
            <a:r>
              <a:rPr sz="2700" b="1">
                <a:solidFill>
                  <a:srgbClr val="284E3B"/>
                </a:solidFill>
                <a:latin typeface="Heiti TC"/>
                <a:ea typeface="Heiti TC"/>
                <a:cs typeface="Heiti TC"/>
              </a:rPr>
              <a:t>知识库，是围绕某个领域组织、供查询和使用的信息集合。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822683E6-61EC-49A6-9A18-C0985BD7A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01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1A32A957-12F8-4752-9448-51013CA1D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收集可靠资料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7B61F069-D945-483F-A0A0-A50696FE2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02</a:t>
            </a:r>
          </a:p>
        </p:txBody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795E88A4-A7CE-4CDC-A742-56111546D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整理与更新</a:t>
            </a:r>
          </a:p>
        </p:txBody>
      </p:sp>
      <p:sp>
        <p:nvSpPr>
          <p:cNvPr id="10" name="text-9">
            <a:extLst xmlns:a="http://schemas.openxmlformats.org/drawingml/2006/main">
              <a:ext uri="{FF2B5EF4-FFF2-40B4-BE49-F238E27FC236}">
                <a16:creationId xmlns:a16="http://schemas.microsoft.com/office/drawing/2014/main" id="{FD8CC132-EEA7-47E4-B96F-D2ABF0C99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03</a:t>
            </a:r>
          </a:p>
        </p:txBody>
      </p:sp>
      <p:sp>
        <p:nvSpPr>
          <p:cNvPr id="11" name="text-10">
            <a:extLst xmlns:a="http://schemas.openxmlformats.org/drawingml/2006/main">
              <a:ext uri="{FF2B5EF4-FFF2-40B4-BE49-F238E27FC236}">
                <a16:creationId xmlns:a16="http://schemas.microsoft.com/office/drawing/2014/main" id="{DB7C0917-74C7-47F2-8016-D35F7260C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按问题查询</a:t>
            </a:r>
          </a:p>
        </p:txBody>
      </p:sp>
      <p:sp>
        <p:nvSpPr>
          <p:cNvPr id="12" name="text-11">
            <a:extLst xmlns:a="http://schemas.openxmlformats.org/drawingml/2006/main">
              <a:ext uri="{FF2B5EF4-FFF2-40B4-BE49-F238E27FC236}">
                <a16:creationId xmlns:a16="http://schemas.microsoft.com/office/drawing/2014/main" id="{6779C805-77B8-40BC-B8E1-6D21CD700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76875"/>
            <a:ext cx="171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650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比喻的边界</a:t>
            </a:r>
          </a:p>
        </p:txBody>
      </p:sp>
      <p:sp>
        <p:nvSpPr>
          <p:cNvPr id="13" name="text-12">
            <a:extLst xmlns:a="http://schemas.openxmlformats.org/drawingml/2006/main">
              <a:ext uri="{FF2B5EF4-FFF2-40B4-BE49-F238E27FC236}">
                <a16:creationId xmlns:a16="http://schemas.microsoft.com/office/drawing/2014/main" id="{CC9C5DBF-A80F-42A2-B399-57A7F05B1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5467350"/>
            <a:ext cx="9144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把资料放进去，不等于模型永久记住它，更不代表每次都能找到正确段落。过期文件也会让答案过期。</a:t>
            </a:r>
          </a:p>
        </p:txBody>
      </p:sp>
    </p:spTree>
    <p:extLst>
      <p:ext uri="{BB962C8B-B14F-4D97-AF65-F5344CB8AC3E}">
        <p14:creationId xmlns:p14="http://schemas.microsoft.com/office/powerpoint/2010/main" val="210736658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0">
            <a:extLst xmlns:a="http://schemas.openxmlformats.org/drawingml/2006/main">
              <a:ext uri="{FF2B5EF4-FFF2-40B4-BE49-F238E27FC236}">
                <a16:creationId xmlns:a16="http://schemas.microsoft.com/office/drawing/2014/main" id="{CB9DCE6C-DD52-4EF3-99D5-6D707D532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翻开资料再答题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4CE88680-4638-4D25-AFD7-073A17FAA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5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88601A1F-171F-413F-847B-20BE97529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05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8EA2F40B-4FCB-4E42-AC31-92E0D370F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668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生活场景  检索增强生成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E105A553-4687-4CAB-A198-7E8A19C28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1066800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55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参加开卷考试，你不会凭印象立刻回答。你先查课本和笔记，找到相关段落，再根据题目组织答案，并注明出处。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7C6CADDA-5639-45AE-8B8D-AD44873F2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72125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875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想一想：这个故事里，哪一步需要前面的信息或经验？</a:t>
            </a:r>
          </a:p>
        </p:txBody>
      </p:sp>
    </p:spTree>
    <p:extLst>
      <p:ext uri="{BB962C8B-B14F-4D97-AF65-F5344CB8AC3E}">
        <p14:creationId xmlns:p14="http://schemas.microsoft.com/office/powerpoint/2010/main" val="12026510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0">
            <a:extLst xmlns:a="http://schemas.openxmlformats.org/drawingml/2006/main">
              <a:ext uri="{FF2B5EF4-FFF2-40B4-BE49-F238E27FC236}">
                <a16:creationId xmlns:a16="http://schemas.microsoft.com/office/drawing/2014/main" id="{E9BD5A80-483D-4A25-90FA-72085DCCD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检索增强生成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FCB0808A-C83F-48E1-9FE1-D3A4B4D7A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5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E18146D3-9BC2-40BF-951B-518953525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06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831707C0-F8BB-4AD4-B604-D3000CACA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Retrieval-Augmented Generation · RAG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D2E0DB76-064C-43C5-A658-1AFE8E4EF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8375"/>
            <a:ext cx="106680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284E3B"/>
                </a:solidFill>
                <a:latin typeface="Heiti TC"/>
                <a:ea typeface="Heiti TC"/>
                <a:cs typeface="Heiti TC"/>
              </a:defRPr>
            </a:pPr>
            <a:r>
              <a:rPr sz="2700" b="1">
                <a:solidFill>
                  <a:srgbClr val="284E3B"/>
                </a:solidFill>
                <a:latin typeface="Heiti TC"/>
                <a:ea typeface="Heiti TC"/>
                <a:cs typeface="Heiti TC"/>
              </a:rPr>
              <a:t>RAG，是先检索相关资料，再让模型结合检索结果生成答案的方法。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05FD3A1C-6123-4AC9-96B4-E23640244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01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413D81E8-BD71-49D8-95FA-5EF108A3A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提出问题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9CEE618F-2D90-446E-A61B-7E47E63D6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02</a:t>
            </a:r>
          </a:p>
        </p:txBody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309EBCB5-0877-4B44-BF62-0ADEE96BA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检索相关资料</a:t>
            </a:r>
          </a:p>
        </p:txBody>
      </p:sp>
      <p:sp>
        <p:nvSpPr>
          <p:cNvPr id="10" name="text-9">
            <a:extLst xmlns:a="http://schemas.openxmlformats.org/drawingml/2006/main">
              <a:ext uri="{FF2B5EF4-FFF2-40B4-BE49-F238E27FC236}">
                <a16:creationId xmlns:a16="http://schemas.microsoft.com/office/drawing/2014/main" id="{9EF15754-7F4B-4161-B6FA-28A156B0D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03</a:t>
            </a:r>
          </a:p>
        </p:txBody>
      </p:sp>
      <p:sp>
        <p:nvSpPr>
          <p:cNvPr id="11" name="text-10">
            <a:extLst xmlns:a="http://schemas.openxmlformats.org/drawingml/2006/main">
              <a:ext uri="{FF2B5EF4-FFF2-40B4-BE49-F238E27FC236}">
                <a16:creationId xmlns:a16="http://schemas.microsoft.com/office/drawing/2014/main" id="{64250371-A6C6-4F62-A91E-6CC8AE19E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结合资料生成回答</a:t>
            </a:r>
          </a:p>
        </p:txBody>
      </p:sp>
      <p:sp>
        <p:nvSpPr>
          <p:cNvPr id="12" name="text-11">
            <a:extLst xmlns:a="http://schemas.openxmlformats.org/drawingml/2006/main">
              <a:ext uri="{FF2B5EF4-FFF2-40B4-BE49-F238E27FC236}">
                <a16:creationId xmlns:a16="http://schemas.microsoft.com/office/drawing/2014/main" id="{7B272001-7F5F-4493-A557-CFCE6B166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76875"/>
            <a:ext cx="171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650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比喻的边界</a:t>
            </a:r>
          </a:p>
        </p:txBody>
      </p:sp>
      <p:sp>
        <p:nvSpPr>
          <p:cNvPr id="13" name="text-12">
            <a:extLst xmlns:a="http://schemas.openxmlformats.org/drawingml/2006/main">
              <a:ext uri="{FF2B5EF4-FFF2-40B4-BE49-F238E27FC236}">
                <a16:creationId xmlns:a16="http://schemas.microsoft.com/office/drawing/2014/main" id="{EA4F8650-9A45-4342-A0E6-575359FC6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5467350"/>
            <a:ext cx="9144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查到资料不等于答案一定正确。可能搜错段落、资料过期，或者模型没有忠实使用资料，仍需核对出处和原文。</a:t>
            </a:r>
          </a:p>
        </p:txBody>
      </p:sp>
    </p:spTree>
    <p:extLst>
      <p:ext uri="{BB962C8B-B14F-4D97-AF65-F5344CB8AC3E}">
        <p14:creationId xmlns:p14="http://schemas.microsoft.com/office/powerpoint/2010/main" val="84658344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0">
            <a:extLst xmlns:a="http://schemas.openxmlformats.org/drawingml/2006/main">
              <a:ext uri="{FF2B5EF4-FFF2-40B4-BE49-F238E27FC236}">
                <a16:creationId xmlns:a16="http://schemas.microsoft.com/office/drawing/2014/main" id="{C8BEC11A-9CDE-4E62-9715-8F6E6B806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为内容画一张特征地图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867B85B7-4A3F-4C4A-8599-3FAEAB361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5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E65A3A48-3A94-487F-89BB-4CC2AACBB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07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2D34359E-56E9-41E4-9F2B-C12BFCD3D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668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生活场景  向量与嵌入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18DBB4F3-178E-4F1B-98D0-BAA1E8D29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1066800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55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整理书架时，你把菜谱放在一起，把旅游指南放在另一边。两本书的标题不同，但主题相近，所以位置靠近。嵌入可以帮助我们想象内容的“特征位置”。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9626CB21-025D-4FB1-A606-80827A9B3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72125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875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想一想：这个故事里，哪一步需要前面的信息或经验？</a:t>
            </a:r>
          </a:p>
        </p:txBody>
      </p:sp>
    </p:spTree>
    <p:extLst>
      <p:ext uri="{BB962C8B-B14F-4D97-AF65-F5344CB8AC3E}">
        <p14:creationId xmlns:p14="http://schemas.microsoft.com/office/powerpoint/2010/main" val="183558315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0">
            <a:extLst xmlns:a="http://schemas.openxmlformats.org/drawingml/2006/main">
              <a:ext uri="{FF2B5EF4-FFF2-40B4-BE49-F238E27FC236}">
                <a16:creationId xmlns:a16="http://schemas.microsoft.com/office/drawing/2014/main" id="{429E80B0-12D8-4A90-ADB0-3E337CFB5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向量与嵌入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098DF77B-E63F-4491-9011-29ED3F086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5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FF91A8E1-2CE5-4279-BE93-F4DC919F0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08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680E3F92-E723-4AA6-937E-2DD006055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Vector &amp; Embedding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0F1CB42F-D712-40E7-B4E1-BECF7B07B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8375"/>
            <a:ext cx="106680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284E3B"/>
                </a:solidFill>
                <a:latin typeface="Heiti TC"/>
                <a:ea typeface="Heiti TC"/>
                <a:cs typeface="Heiti TC"/>
              </a:defRPr>
            </a:pPr>
            <a:r>
              <a:rPr sz="2700" b="1">
                <a:solidFill>
                  <a:srgbClr val="284E3B"/>
                </a:solidFill>
                <a:latin typeface="Heiti TC"/>
                <a:ea typeface="Heiti TC"/>
                <a:cs typeface="Heiti TC"/>
              </a:rPr>
              <a:t>嵌入，是把信息转换成数值向量的表示方法，常用来比较内容的相似程度。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C610905C-BB65-4385-BDC0-0DFCA347F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01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4FF7A201-D614-4C9E-97EC-B5A8340E8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文字或其他信息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3D586483-B330-4F64-95E7-0BABAC1D8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02</a:t>
            </a:r>
          </a:p>
        </p:txBody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08BA0320-4867-4CBC-B639-ACDC23907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转换成数值向量</a:t>
            </a:r>
          </a:p>
        </p:txBody>
      </p:sp>
      <p:sp>
        <p:nvSpPr>
          <p:cNvPr id="10" name="text-9">
            <a:extLst xmlns:a="http://schemas.openxmlformats.org/drawingml/2006/main">
              <a:ext uri="{FF2B5EF4-FFF2-40B4-BE49-F238E27FC236}">
                <a16:creationId xmlns:a16="http://schemas.microsoft.com/office/drawing/2014/main" id="{CA1C0D1C-434A-459C-8E46-656DB4F32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03</a:t>
            </a:r>
          </a:p>
        </p:txBody>
      </p:sp>
      <p:sp>
        <p:nvSpPr>
          <p:cNvPr id="11" name="text-10">
            <a:extLst xmlns:a="http://schemas.openxmlformats.org/drawingml/2006/main">
              <a:ext uri="{FF2B5EF4-FFF2-40B4-BE49-F238E27FC236}">
                <a16:creationId xmlns:a16="http://schemas.microsoft.com/office/drawing/2014/main" id="{F6C9D5A1-DCD9-4B1D-A8EB-15245AB69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计算相似度并检索</a:t>
            </a:r>
          </a:p>
        </p:txBody>
      </p:sp>
      <p:sp>
        <p:nvSpPr>
          <p:cNvPr id="12" name="text-11">
            <a:extLst xmlns:a="http://schemas.openxmlformats.org/drawingml/2006/main">
              <a:ext uri="{FF2B5EF4-FFF2-40B4-BE49-F238E27FC236}">
                <a16:creationId xmlns:a16="http://schemas.microsoft.com/office/drawing/2014/main" id="{F8B406C5-A59C-4229-B019-B6E86E8F3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76875"/>
            <a:ext cx="171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650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比喻的边界</a:t>
            </a:r>
          </a:p>
        </p:txBody>
      </p:sp>
      <p:sp>
        <p:nvSpPr>
          <p:cNvPr id="13" name="text-12">
            <a:extLst xmlns:a="http://schemas.openxmlformats.org/drawingml/2006/main">
              <a:ext uri="{FF2B5EF4-FFF2-40B4-BE49-F238E27FC236}">
                <a16:creationId xmlns:a16="http://schemas.microsoft.com/office/drawing/2014/main" id="{A99388F3-BA57-4C67-BD33-EB26D5127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5467350"/>
            <a:ext cx="9144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特征地图不是一张真实的二维书架，通常有很多维度。相似不代表事实相同，也不保证检索结果适合当前问题。</a:t>
            </a:r>
          </a:p>
        </p:txBody>
      </p:sp>
    </p:spTree>
    <p:extLst>
      <p:ext uri="{BB962C8B-B14F-4D97-AF65-F5344CB8AC3E}">
        <p14:creationId xmlns:p14="http://schemas.microsoft.com/office/powerpoint/2010/main" val="29945641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0">
            <a:extLst xmlns:a="http://schemas.openxmlformats.org/drawingml/2006/main">
              <a:ext uri="{FF2B5EF4-FFF2-40B4-BE49-F238E27FC236}">
                <a16:creationId xmlns:a16="http://schemas.microsoft.com/office/drawing/2014/main" id="{39D6FB6E-3099-482D-942A-3B6ADAD0D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暂停一下，想想这个问题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31546645-2E72-4BD3-ACF0-151B0DE61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5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C059C3F6-98B7-45E7-AFE0-0B57E0AEC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09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9B5F3CC8-3182-482D-9595-727986D9A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106680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284E3B"/>
                </a:solidFill>
                <a:latin typeface="Heiti TC"/>
                <a:ea typeface="Heiti TC"/>
                <a:cs typeface="Heiti TC"/>
              </a:defRPr>
            </a:pPr>
            <a:r>
              <a:rPr sz="3000" b="1">
                <a:solidFill>
                  <a:srgbClr val="284E3B"/>
                </a:solidFill>
                <a:latin typeface="Heiti TC"/>
                <a:ea typeface="Heiti TC"/>
                <a:cs typeface="Heiti TC"/>
              </a:rPr>
              <a:t>报销制度更新了，想让 AI 根据新制度回答，应该先检查哪些环节？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6C4F5DC1-9581-449B-AD08-93A46C15B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0"/>
            <a:ext cx="10668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2025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可以暂停视频，先用自己的话回答。</a:t>
            </a:r>
          </a:p>
        </p:txBody>
      </p:sp>
    </p:spTree>
    <p:extLst>
      <p:ext uri="{BB962C8B-B14F-4D97-AF65-F5344CB8AC3E}">
        <p14:creationId xmlns:p14="http://schemas.microsoft.com/office/powerpoint/2010/main" val="10666059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0">
            <a:extLst xmlns:a="http://schemas.openxmlformats.org/drawingml/2006/main">
              <a:ext uri="{FF2B5EF4-FFF2-40B4-BE49-F238E27FC236}">
                <a16:creationId xmlns:a16="http://schemas.microsoft.com/office/drawing/2014/main" id="{C4BA41F6-2253-4539-9537-2AA5670A7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这一课，记住这些就够了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9A25748A-A26F-40F1-8F01-12030116F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5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C7CB14F7-4E8F-4868-BBE4-D7ACCFE15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10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373D1BFE-95BA-474E-A9A7-77907E810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62125"/>
            <a:ext cx="76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3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01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AC02BD9E-76CA-4D5B-AA1E-4876F1B9A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1781175"/>
            <a:ext cx="10001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4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知识库整理外部资料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6A5B8CDD-943C-4D83-ABB2-0908E6998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76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3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02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704E1024-791D-4B5D-9220-0D2E4024B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2686050"/>
            <a:ext cx="10001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4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RAG 先检索，再结合资料生成答案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DF519CBB-6570-43C1-8B7A-5F8952AF7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71875"/>
            <a:ext cx="76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3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03</a:t>
            </a:r>
          </a:p>
        </p:txBody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6550F6C0-EB67-4D64-BDA3-F3E0111E8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3590925"/>
            <a:ext cx="10001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4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嵌入用数字表示内容，帮助比较相似程度</a:t>
            </a:r>
          </a:p>
        </p:txBody>
      </p:sp>
      <p:sp>
        <p:nvSpPr>
          <p:cNvPr id="10" name="text-9">
            <a:extLst xmlns:a="http://schemas.openxmlformats.org/drawingml/2006/main">
              <a:ext uri="{FF2B5EF4-FFF2-40B4-BE49-F238E27FC236}">
                <a16:creationId xmlns:a16="http://schemas.microsoft.com/office/drawing/2014/main" id="{7C4D1473-5EC5-4325-ACC4-7B140BC01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76750"/>
            <a:ext cx="76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3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04</a:t>
            </a:r>
          </a:p>
        </p:txBody>
      </p:sp>
      <p:sp>
        <p:nvSpPr>
          <p:cNvPr id="11" name="text-10">
            <a:extLst xmlns:a="http://schemas.openxmlformats.org/drawingml/2006/main">
              <a:ext uri="{FF2B5EF4-FFF2-40B4-BE49-F238E27FC236}">
                <a16:creationId xmlns:a16="http://schemas.microsoft.com/office/drawing/2014/main" id="{48FFEA82-6D55-40C3-9FFF-4A9E77B8A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4495800"/>
            <a:ext cx="10001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4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资料过期、检索错位和生成错误都可能影响答案</a:t>
            </a:r>
          </a:p>
        </p:txBody>
      </p:sp>
      <p:sp>
        <p:nvSpPr>
          <p:cNvPr id="12" name="text-11">
            <a:extLst xmlns:a="http://schemas.openxmlformats.org/drawingml/2006/main">
              <a:ext uri="{FF2B5EF4-FFF2-40B4-BE49-F238E27FC236}">
                <a16:creationId xmlns:a16="http://schemas.microsoft.com/office/drawing/2014/main" id="{46B8452F-39BB-4285-959F-FC6E1D823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3880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下一节，我们把“回答”扩展到“行动”，认识智能体与工具。</a:t>
            </a:r>
          </a:p>
        </p:txBody>
      </p:sp>
    </p:spTree>
    <p:extLst>
      <p:ext uri="{BB962C8B-B14F-4D97-AF65-F5344CB8AC3E}">
        <p14:creationId xmlns:p14="http://schemas.microsoft.com/office/powerpoint/2010/main" val="78380273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2026-10-05T13:49:28.3630000Z</dcterms:created>
  <dcterms:modified xsi:type="dcterms:W3CDTF">2026-10-05T13:49:28.3630000Z</dcterms:modified>
</coreProperties>
</file>