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d4bd649d734ff2" /><Relationship Type="http://schemas.openxmlformats.org/officeDocument/2006/relationships/extended-properties" Target="/docProps/app.xml" Id="R845f2a29bc1944a4" /><Relationship Type="http://schemas.openxmlformats.org/officeDocument/2006/relationships/officeDocument" Target="/ppt/presentation.xml" Id="Rde409d7a450c46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5d5976f3554ad2"/>
  </p:sldMasterIdLst>
  <p:notesMasterIdLst>
    <p:notesMasterId xmlns:r="http://schemas.openxmlformats.org/officeDocument/2006/relationships" r:id="R725b847d0e784307"/>
  </p:notesMasterIdLst>
  <p:sldIdLst>
    <p:sldId xmlns:r="http://schemas.openxmlformats.org/officeDocument/2006/relationships" id="256" r:id="Ra6d31cbd6ff54f61"/>
    <p:sldId xmlns:r="http://schemas.openxmlformats.org/officeDocument/2006/relationships" id="257" r:id="Ra3d43239f84e4e7e"/>
    <p:sldId xmlns:r="http://schemas.openxmlformats.org/officeDocument/2006/relationships" id="258" r:id="Race76f908faa473a"/>
    <p:sldId xmlns:r="http://schemas.openxmlformats.org/officeDocument/2006/relationships" id="259" r:id="Ra99e622753684f01"/>
    <p:sldId xmlns:r="http://schemas.openxmlformats.org/officeDocument/2006/relationships" id="260" r:id="R937def617dc548c3"/>
    <p:sldId xmlns:r="http://schemas.openxmlformats.org/officeDocument/2006/relationships" id="261" r:id="Refb9736088724f6f"/>
    <p:sldId xmlns:r="http://schemas.openxmlformats.org/officeDocument/2006/relationships" id="262" r:id="Rc1719ba587a74f73"/>
    <p:sldId xmlns:r="http://schemas.openxmlformats.org/officeDocument/2006/relationships" id="263" r:id="R8dd148ebe8044268"/>
    <p:sldId xmlns:r="http://schemas.openxmlformats.org/officeDocument/2006/relationships" id="264" r:id="R617d8ebc41274ad9"/>
    <p:sldId xmlns:r="http://schemas.openxmlformats.org/officeDocument/2006/relationships" id="265" r:id="R28272f6bea144bc7"/>
    <p:sldId xmlns:r="http://schemas.openxmlformats.org/officeDocument/2006/relationships" id="266" r:id="R02b0fdc48df049f4"/>
    <p:sldId xmlns:r="http://schemas.openxmlformats.org/officeDocument/2006/relationships" id="267" r:id="R9035fbfd24104f5d"/>
    <p:sldId xmlns:r="http://schemas.openxmlformats.org/officeDocument/2006/relationships" id="268" r:id="R4700441118a24913"/>
    <p:sldId xmlns:r="http://schemas.openxmlformats.org/officeDocument/2006/relationships" id="269" r:id="Rd96c728c59de4e27"/>
    <p:sldId xmlns:r="http://schemas.openxmlformats.org/officeDocument/2006/relationships" id="270" r:id="Rfc349f8c471a4f4a"/>
    <p:sldId xmlns:r="http://schemas.openxmlformats.org/officeDocument/2006/relationships" id="271" r:id="Rb34bdc372c3a4db8"/>
    <p:sldId xmlns:r="http://schemas.openxmlformats.org/officeDocument/2006/relationships" id="272" r:id="R761f4d70646e4569"/>
    <p:sldId xmlns:r="http://schemas.openxmlformats.org/officeDocument/2006/relationships" id="273" r:id="R4312abb79f024a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841ce7b5604e04" /><Relationship Type="http://schemas.openxmlformats.org/officeDocument/2006/relationships/slideMaster" Target="/ppt/slideMasters/slideMaster1.xml" Id="Rc85d5976f3554ad2" /><Relationship Type="http://schemas.openxmlformats.org/officeDocument/2006/relationships/notesMaster" Target="/ppt/notesMasters/notesMaster1.xml" Id="R725b847d0e784307" /><Relationship Type="http://schemas.openxmlformats.org/officeDocument/2006/relationships/presProps" Target="/ppt/presProps.xml" Id="R64cb1190766f46b5" /><Relationship Type="http://schemas.openxmlformats.org/officeDocument/2006/relationships/tableStyles" Target="/ppt/tableStyles.xml" Id="R3061cae6dc7b43d8" /><Relationship Type="http://schemas.openxmlformats.org/officeDocument/2006/relationships/slide" Target="/ppt/slides/slide1.xml" Id="Ra6d31cbd6ff54f61" /><Relationship Type="http://schemas.openxmlformats.org/officeDocument/2006/relationships/slide" Target="/ppt/slides/slide2.xml" Id="Ra3d43239f84e4e7e" /><Relationship Type="http://schemas.openxmlformats.org/officeDocument/2006/relationships/slide" Target="/ppt/slides/slide3.xml" Id="Race76f908faa473a" /><Relationship Type="http://schemas.openxmlformats.org/officeDocument/2006/relationships/slide" Target="/ppt/slides/slide4.xml" Id="Ra99e622753684f01" /><Relationship Type="http://schemas.openxmlformats.org/officeDocument/2006/relationships/slide" Target="/ppt/slides/slide5.xml" Id="R937def617dc548c3" /><Relationship Type="http://schemas.openxmlformats.org/officeDocument/2006/relationships/slide" Target="/ppt/slides/slide6.xml" Id="Refb9736088724f6f" /><Relationship Type="http://schemas.openxmlformats.org/officeDocument/2006/relationships/slide" Target="/ppt/slides/slide7.xml" Id="Rc1719ba587a74f73" /><Relationship Type="http://schemas.openxmlformats.org/officeDocument/2006/relationships/slide" Target="/ppt/slides/slide8.xml" Id="R8dd148ebe8044268" /><Relationship Type="http://schemas.openxmlformats.org/officeDocument/2006/relationships/slide" Target="/ppt/slides/slide9.xml" Id="R617d8ebc41274ad9" /><Relationship Type="http://schemas.openxmlformats.org/officeDocument/2006/relationships/slide" Target="/ppt/slides/slide10.xml" Id="R28272f6bea144bc7" /><Relationship Type="http://schemas.openxmlformats.org/officeDocument/2006/relationships/slide" Target="/ppt/slides/slide11.xml" Id="R02b0fdc48df049f4" /><Relationship Type="http://schemas.openxmlformats.org/officeDocument/2006/relationships/slide" Target="/ppt/slides/slide12.xml" Id="R9035fbfd24104f5d" /><Relationship Type="http://schemas.openxmlformats.org/officeDocument/2006/relationships/slide" Target="/ppt/slides/slide13.xml" Id="R4700441118a24913" /><Relationship Type="http://schemas.openxmlformats.org/officeDocument/2006/relationships/slide" Target="/ppt/slides/slide14.xml" Id="Rd96c728c59de4e27" /><Relationship Type="http://schemas.openxmlformats.org/officeDocument/2006/relationships/slide" Target="/ppt/slides/slide15.xml" Id="Rfc349f8c471a4f4a" /><Relationship Type="http://schemas.openxmlformats.org/officeDocument/2006/relationships/slide" Target="/ppt/slides/slide16.xml" Id="Rb34bdc372c3a4db8" /><Relationship Type="http://schemas.openxmlformats.org/officeDocument/2006/relationships/slide" Target="/ppt/slides/slide17.xml" Id="R761f4d70646e4569" /><Relationship Type="http://schemas.openxmlformats.org/officeDocument/2006/relationships/slide" Target="/ppt/slides/slide18.xml" Id="R4312abb79f024a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977e6ef19b44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7231c452b14b36" /><Relationship Type="http://schemas.openxmlformats.org/officeDocument/2006/relationships/notesMaster" Target="/ppt/notesMasters/notesMaster1.xml" Id="R24cac38cbc9b48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f49d726cb64fba" /><Relationship Type="http://schemas.openxmlformats.org/officeDocument/2006/relationships/notesMaster" Target="/ppt/notesMasters/notesMaster1.xml" Id="R8b8bbb6dddca49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6a5cdaac1a488b" /><Relationship Type="http://schemas.openxmlformats.org/officeDocument/2006/relationships/notesMaster" Target="/ppt/notesMasters/notesMaster1.xml" Id="Ree089486a6074e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ea72835c5e41bc" /><Relationship Type="http://schemas.openxmlformats.org/officeDocument/2006/relationships/notesMaster" Target="/ppt/notesMasters/notesMaster1.xml" Id="Rb1f1c564a2f349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93a1fb0ed04fe4" /><Relationship Type="http://schemas.openxmlformats.org/officeDocument/2006/relationships/notesMaster" Target="/ppt/notesMasters/notesMaster1.xml" Id="R0a19a4eba5c848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126d2c8f1842af" /><Relationship Type="http://schemas.openxmlformats.org/officeDocument/2006/relationships/notesMaster" Target="/ppt/notesMasters/notesMaster1.xml" Id="Ra8a6822da00449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481356142e4e32" /><Relationship Type="http://schemas.openxmlformats.org/officeDocument/2006/relationships/notesMaster" Target="/ppt/notesMasters/notesMaster1.xml" Id="R938f26de941a4a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afe4d84b954d8f" /><Relationship Type="http://schemas.openxmlformats.org/officeDocument/2006/relationships/notesMaster" Target="/ppt/notesMasters/notesMaster1.xml" Id="R3b43d070475c42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a0aef34a674189" /><Relationship Type="http://schemas.openxmlformats.org/officeDocument/2006/relationships/notesMaster" Target="/ppt/notesMasters/notesMaster1.xml" Id="R155d61e5a7cb41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1e6b16c8304c6f" /><Relationship Type="http://schemas.openxmlformats.org/officeDocument/2006/relationships/notesMaster" Target="/ppt/notesMasters/notesMaster1.xml" Id="Rdbf03993516f4e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2225b4bd3d476a" /><Relationship Type="http://schemas.openxmlformats.org/officeDocument/2006/relationships/notesMaster" Target="/ppt/notesMasters/notesMaster1.xml" Id="R01e57290d2f84ec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f7d9654d5c43ff" /><Relationship Type="http://schemas.openxmlformats.org/officeDocument/2006/relationships/notesMaster" Target="/ppt/notesMasters/notesMaster1.xml" Id="R617850cd885f47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3af1557deb460e" /><Relationship Type="http://schemas.openxmlformats.org/officeDocument/2006/relationships/notesMaster" Target="/ppt/notesMasters/notesMaster1.xml" Id="R2d6bc3a1333f48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9e736aeb65409b" /><Relationship Type="http://schemas.openxmlformats.org/officeDocument/2006/relationships/notesMaster" Target="/ppt/notesMasters/notesMaster1.xml" Id="R8808f408ab5346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3e75166678b4030" /><Relationship Type="http://schemas.openxmlformats.org/officeDocument/2006/relationships/notesMaster" Target="/ppt/notesMasters/notesMaster1.xml" Id="R139ca65d3ab34a0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2846d9289c94b69" /><Relationship Type="http://schemas.openxmlformats.org/officeDocument/2006/relationships/notesMaster" Target="/ppt/notesMasters/notesMaster1.xml" Id="R7be50a2c496e43f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c3377b4b9e44557" /><Relationship Type="http://schemas.openxmlformats.org/officeDocument/2006/relationships/notesMaster" Target="/ppt/notesMasters/notesMaster1.xml" Id="R30690d8550ab4f1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b8a1e40009340b2" /><Relationship Type="http://schemas.openxmlformats.org/officeDocument/2006/relationships/notesMaster" Target="/ppt/notesMasters/notesMaster1.xml" Id="Re1bb2db58dc64a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AI生活课第三课，AI怎样理解你的话。前两课我们认识了模型，也分清训练与实际运行。今天回到每天都会遇到的事：怎样把一件事交代清楚。购物清单上少写一个条件，买回来的东西就可能不合适；奶茶点单中少了前一句，再加珍珠就变得没头没尾。使用AI也一样，任务、材料和前后关系会影响回答。本课用这些生活场景解释提示词、上下文和容量，再说明应用记忆如何参与其中。你不需要找神奇口令，而是学会提供足够且相关的信息，遇到答非所问时知道先检查哪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节课的目标有两个，第一是把任务、背景和格式交代清楚，第二是分清眼前材料、一次能处理的容量，以及应用保存的信息。提示词告诉模型要做什么，上下文提供前后信息，Token是处理信息时使用的单位，上下文窗口则有容量限制。记忆通常属于应用保存和取出信息的机制，系统提示词提供整体指引，少样本提示则用几个例子说明做法。这些概念会一起影响回答，但不等于每次都在改变模型参数。学习时可以一直追问，这条信息来自哪里，这一次模型能不能看到，它究竟是一项要求，还是一份待处理材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家人买牛奶，只说买点牛奶，可能买回含糖的、小盒的，或者超出预算的一款。改成两盒一升装的无糖纯牛奶，预算三十元以内，对方就更容易知道要什么。这里不是句子越长越好，而是与任务有关的条件说清楚了。把这个习惯用在AI上，写通知时就交代对象、内容、时间和语气。没有确定的项目可以明确说待确认，不必为了让问题完整而编一个。清晰要求减少猜测，但不保证对方永远不出错。下面我们把这类引导AI处理任务的输入叫作提示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示词，是引导AI处理任务的输入内容，可以包含要求、背景和示例。这页先交代目标与背景，再提供材料、限制和格式，最后由AI根据输入回答。比如把一段活动资料改成给同事看的通知，保留时间地点，控制在三段以内，语气平实。这比只说帮我写好一点更容易验收。理解检查：加上你是顶级专家，是否就能保证专业结论可靠？不能，角色设定可能影响表达，却不会凭空增加可靠的专业能力。提示写得清楚仍需检查结果，尤其要对照原始材料。接下来要解决另一个问题，同一句话为什么在不同对话里可能表达不同意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奶茶店，你先说要一杯奶茶，少糖，接着说再加珍珠。店员知道是给刚才那杯加珍珠，因为前面的订单还在当前对话里。换一家店，直接说再加珍珠，对方就不知道加到哪里。请想想，理解后一句，依赖的是珍珠这个词本身，还是前面的点单信息？两者都重要，前面的信息把省略的对象补全了。和AI聊天时，说再简短一点、按第二种方案修改，也依赖此前的材料。如果换了新对话，更稳妥的是重新提供必要背景。即使没有换窗口，对话很长时也不能一概假定所有旧信息都还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下文，是模型在当前任务中可以参考的背景和前后信息。奶茶例子里的前一句，帮助解释后一句；工作中，文件内容、先前要求和当前问题，也可能一起构成可参考的信息。关键是模型这次实际收到什么，而不是界面上曾经显示过什么。应用可能因为容量和处理策略，对历史记录进行截断、总结或挑选，所以你还能向上翻到旧消息，并不能保证模型每次都看到了它。遇到回答忘记条件，可以先把关键材料和要求重新说清，再检查结果。下一步我们看看，文字送入模型时怎样拆成可处理的单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做拼贴画，要把材料拆成小片，再组合起来。文字进入模型前，通常也会按特定规则切分，变成许多片段。一个完整的词有时是一片，有时会拆成几片，不能直接按眼睛看到的字数猜。这个故事里，最后能怎样组合，依赖前面怎样切分和表示材料。不过，真正的文字切分由具体规则决定，并不是有人拿着剪刀，凭意思随意裁开。请做个检查，一篇中文和一篇同样字数的英文，能否直接断定占用一样多的处理单位？不能，语言和分词方式都可能影响数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ken是模型把输入拆分后处理的基本信息单位，文本Token不一定等于一个字，也不一定等于一个词。这页从一段文字开始，经过分词规则，形成多个Token。因此，不能统一规定一个中文字就是一个Token，更不能拿固定比例套用所有模型和材料。不同语言、标点、数字和内容，都可能有不同切分；图片与音频也有各自的表示和计量方式。只需知道产品标出的Token容量，不能直接当成同样数量的汉字。若需要精确估算，应按对应模型与产品的计量方法。接下来用桌面说明，这些信息单位为什么还会涉及容量限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想象你要核对一份合同，桌上摊着合同、会议笔记和参考书。桌面大一些，可以同时摆更多材料；东西放不下，就需要收起一些，或把厚书整理成摘要。这里的关键是眼前可用的材料，不等于书柜里曾经存过的所有东西。请检查，桌子越大，是否就能保证你不会漏看任何一句？不能，还要看材料怎样组织和实际怎样阅读。用在AI上也是如此，容量增加能提供更多空间，却不能自动保证每个细节被正确使用。桌面的比喻帮助区分一次能容纳多少与能否准确处理，下一页把这个容量范围叫作上下文窗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下文窗口，是模型在一次处理过程中可以容纳的信息范围，通常用Token数量表示。问题、已有材料以及相关指引，都要考虑可用的容量；具体输入输出怎样占用，还要看模型与产品规则。窗口大，不代表每个细节都会被准确使用，也不等于拥有永久记忆。长材料中的信息仍可能被遗漏或理解错误。处理合同这类任务，可以明确指出要比较哪些条款，让回答对应原文位置，再逐项核对。理解检查：把一整本材料成功放进去，是否就能省掉结果检查？不能，放得下与用得对是两回事。下面再看应用怎样保存信息，并在后来的任务里重新使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家常去的咖啡店在顾客资料里记下，你喜欢燕麦奶。下次你来，店员查看记录，再给你相应建议。这里发生了保存记录和重新查看两个动作，不只是延续眼前这一轮点单。请想想，如果记录存在系统里，但店员这次没有查看，它是否必然影响推荐？不一定，信息要被取出并用于当前任务，才可能产生作用。AI应用的记忆可以借这个故事理解：它可能保存偏好或摘要，在之后重新提供给模型。不同店铺有不同管理方式，不同AI产品也一样。下一页会把记忆、当前上下文和训练之间的边界说清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应用中的记忆，通常是保存信息，并在后续任务中重新提供给模型的机制。流程是保存偏好或摘要，后续任务取出，再加入本次上下文。所以记忆与上下文可以联系起来，保存的信息成为这次回答的参考；它不等于训练时更新模型参数。也不能假定每个产品都有相同功能，保存什么、怎样使用、能否查看和修改，都要以具体设置与说明为准。重要任务中，不要只靠它可能记得，应该再次明确关键条件。比如这份通知面向新员工，必须保留某个日期，就直接写出来。理解检查：能在新对话里提到你的偏好，是否证明模型被你训练过？不能，应用保存再取出信息也能产生这种效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店服务台有一份工作说明，要求礼貌回应，先确认订单，不随意承诺退款。顾客来问问题时，店员要结合具体订单，也要参照整体工作要求。这个场景帮助理解，用户当前说的话之外，还可能存在应用提供的行为指引。请想想，如果顾客直接要求不用核对订单就退款，服务台是否应该只听最后一句？不能忽略适用的工作要求。不过，软件里的指引不是一位训练有素的员工主动负责，模型仍可能执行错误。我们只是借这个故事认识不同输入的作用。下一页正式介绍系统提示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系统提示词，是应用向模型提供整体角色和行为指引的一类输入。应用的工作指引与用户的具体任务一起影响回答，例如希望表达简洁、先确认必要信息等。它仍属于输入层面的引导，不能据此保证模型永远正确。系统提示也不是绝对可靠的防护墙，模型可能理解错要求，或受到其他输入影响。真正涉及权限与敏感操作，还需要应用层面的控制，不能只写一句不要乱操作就放心。理解检查：在提示中声称永不出错，是否就能让应用免于错误？不能，文字要求与实际机制不是一回事。用少量完成后的样板帮助模型理解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同事整理活动报名信息，只说排整齐，每个人可能有自己的理解。你给两条已经整理好的样板，用姓名、部门、是否参加这三个字段，他更容易保持相同格式。样板提供了可以观察的标准，后面处理新的内容时就有参照。请想一想，如果样板把部门写错了，或者每条都恰好只包含同一个部门，会不会产生误导？可能，所以示例本身也需要检查。给AI提供样板，可以同时展示输入和希望得到的输出，而不是只放一段结果让它猜。例子要贴近真实任务，也要说明哪些是固定格式，哪些只是这条记录里的内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少样本提示，是在提示中给出少量任务示例，帮助模型按类似方式完成任务。先写任务说明，再给输入输出样例，最后提供新的待处理内容。比如原文说张敏来自财务部，参加活动，样例就整理成张敏、财务部、参加三个对应字段。新记录缺少部门时，可以明确要求填未提供，避免它照着样例乱补。示例中的错误也可能被模仿，例子太单一，还可能让偶然细节被当成规则。因此要检查示例是否准确，并覆盖必要的差别。这里样例进入当前上下文，通常没有调整模型参数，所以不是微调。理解检查：想统一格式，给两个正确样例之后，还需要验收吗？需要，示例提供引导，不是正确性的保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看本课的问题，聊天界面里还看得到旧消息，能否保证模型每次都参考全部历史？先想想刚才的奶茶订单和有限桌面，再给出答案。不能保证。界面保存和显示聊天记录，是产品的一种功能；这一次发送给模型哪些内容，是另一个环节。应用可能截断较早内容，也可能用摘要或挑选的信息替代原文。模型即使收到较多材料，也可能遗漏细节。因此，如果旧消息中有关键日期、预算或格式要求，当前任务里最好再明确一次，并在结果中核对。不要简单把忘记条件理解为不听话，更不要认为聊天记录可见就等于永久记忆。你能区分可见记录、实际上下文和保存机制，就掌握了这一课最实用的判断方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请记住，提示词交代任务、背景、材料和要求，上下文帮助理解前后关系。Token是处理单位，不等于固定数量的汉字；上下文窗口有容量，放得下也不保证全部用得对。应用记忆通常通过保存信息、之后取出并加入上下文来实现，具体能力要看产品。系统提示词提供整体行为指引，少样本提示通过几个示例说明做法，两者都不能保证永不出错。现在你可以试一个小练习，把帮我写通知改成一条能验收的要求，说清给谁看、用哪些材料、保留什么和怎样排版。再检查结果是否忠实于材料。下一课我们继续看文字、图片和声音怎样一起进入AI，把今天对输入与信息范围的理解扩展到更多内容形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  <a:p xmlns:a="http://schemas.openxmlformats.org/drawingml/2006/main">
            <a:r>
              <a:t>https://www.anthropic.com/engineering/building-effective-agents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8e99f870524f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bce641d1a44029" /><Relationship Type="http://schemas.openxmlformats.org/officeDocument/2006/relationships/slideLayout" Target="/ppt/slideLayouts/slideLayout1.xml" Id="Rab118822fe5246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118822fe5246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d7d6be0f041b9" /><Relationship Type="http://schemas.openxmlformats.org/officeDocument/2006/relationships/image" Target="/ppt/media/image.png" Id="R85591c78aa104895" /><Relationship Type="http://schemas.openxmlformats.org/officeDocument/2006/relationships/notesSlide" Target="/ppt/notesSlides/notesSlide1.xml" Id="R4d07858179f04a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83e9cddd441bc" /><Relationship Type="http://schemas.openxmlformats.org/officeDocument/2006/relationships/notesSlide" Target="/ppt/notesSlides/notesSlide2.xml" Id="Rc492dcb9178048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576fc64b649b6" /><Relationship Type="http://schemas.openxmlformats.org/officeDocument/2006/relationships/notesSlide" Target="/ppt/notesSlides/notesSlide3.xml" Id="R1d00a651fb2e44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78de9a9554ba4" /><Relationship Type="http://schemas.openxmlformats.org/officeDocument/2006/relationships/notesSlide" Target="/ppt/notesSlides/notesSlide4.xml" Id="R962e722a6ebc42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1eb8b747f4f73" /><Relationship Type="http://schemas.openxmlformats.org/officeDocument/2006/relationships/image" Target="/ppt/media/image2.png" Id="Re8c4accb92b44fcd" /><Relationship Type="http://schemas.openxmlformats.org/officeDocument/2006/relationships/notesSlide" Target="/ppt/notesSlides/notesSlide5.xml" Id="Rf83fa8a057154e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52886c78647ad" /><Relationship Type="http://schemas.openxmlformats.org/officeDocument/2006/relationships/notesSlide" Target="/ppt/notesSlides/notesSlide6.xml" Id="Rfd3826f575094d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e6e72bbf04005" /><Relationship Type="http://schemas.openxmlformats.org/officeDocument/2006/relationships/notesSlide" Target="/ppt/notesSlides/notesSlide7.xml" Id="R7edb5b7fc89c4b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dd913fced4559" /><Relationship Type="http://schemas.openxmlformats.org/officeDocument/2006/relationships/notesSlide" Target="/ppt/notesSlides/notesSlide8.xml" Id="Rd9f502efa6bf40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da5eda26f4729" /><Relationship Type="http://schemas.openxmlformats.org/officeDocument/2006/relationships/notesSlide" Target="/ppt/notesSlides/notesSlide9.xml" Id="Rdbfd134d398e4b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899b66df0d4342" /><Relationship Type="http://schemas.openxmlformats.org/officeDocument/2006/relationships/notesSlide" Target="/ppt/notesSlides/notesSlide10.xml" Id="Re456f243e58d4b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c816eaa33456e" /><Relationship Type="http://schemas.openxmlformats.org/officeDocument/2006/relationships/notesSlide" Target="/ppt/notesSlides/notesSlide11.xml" Id="R9b5e32b63e72460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c3e88373844bb5" /><Relationship Type="http://schemas.openxmlformats.org/officeDocument/2006/relationships/notesSlide" Target="/ppt/notesSlides/notesSlide12.xml" Id="Rd07a99aeaafa4d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fb74162e045e8" /><Relationship Type="http://schemas.openxmlformats.org/officeDocument/2006/relationships/notesSlide" Target="/ppt/notesSlides/notesSlide13.xml" Id="Rf6541a565a8344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b4c3a17c047f2" /><Relationship Type="http://schemas.openxmlformats.org/officeDocument/2006/relationships/notesSlide" Target="/ppt/notesSlides/notesSlide14.xml" Id="Rf501bec164ed498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0ce327945419a" /><Relationship Type="http://schemas.openxmlformats.org/officeDocument/2006/relationships/notesSlide" Target="/ppt/notesSlides/notesSlide15.xml" Id="R2f1afe2ee4574f1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605b110344b56" /><Relationship Type="http://schemas.openxmlformats.org/officeDocument/2006/relationships/notesSlide" Target="/ppt/notesSlides/notesSlide16.xml" Id="Rbfa5e04c9758411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6afd9aeec436f" /><Relationship Type="http://schemas.openxmlformats.org/officeDocument/2006/relationships/notesSlide" Target="/ppt/notesSlides/notesSlide17.xml" Id="R1307c99664cc4f1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433e9f0194db0" /><Relationship Type="http://schemas.openxmlformats.org/officeDocument/2006/relationships/notesSlide" Target="/ppt/notesSlides/notesSlide18.xml" Id="R03ff0d512b2a40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591c78aa1048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DDB2E957-33F9-407B-B412-1000A1FB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697F4C07-5202-44B4-9871-D531BAD2C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3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428571CB-A899-49AA-8230-85130DE4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怎样理解你的话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28838FF9-E5DF-4EE3-A2C0-13C9EDA4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购物清单、奶茶点单与桌面空间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887FFBF6-BA21-4FC6-A249-C6949D8B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9093432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BBF62BBD-4069-45E6-AC47-6F0ADC40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49A8325-85B9-4FE9-AFC4-7193A5C9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AD426E0-E109-4B73-9858-66EF1A83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4BD5EDD-01FC-4D5B-B3AB-23A7EE856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FE6D418-57AF-4C9F-ACCE-8A33363E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把任务、背景与格式交代清楚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07BD4CA9-AE8A-4E49-A455-8C7591B0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3BBD1F8B-67F7-4BD9-B281-F560ADBD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区分上下文、容量与应用记忆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1AA19EC5-8503-40B7-A0A6-D761BC44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提示词、上下文、Token、上下文窗口、记忆、系统提示词、少样本提示</a:t>
            </a:r>
          </a:p>
        </p:txBody>
      </p:sp>
    </p:spTree>
    <p:extLst>
      <p:ext uri="{BB962C8B-B14F-4D97-AF65-F5344CB8AC3E}">
        <p14:creationId xmlns:p14="http://schemas.microsoft.com/office/powerpoint/2010/main" val="3049709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64A0CD20-41A1-4235-8F56-AD2E6D3D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一张写清楚的购物清单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432369B-869E-40BF-8012-AA04E080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4035C32-B4AB-4691-950A-AE518A06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DDCB4EB-8FFC-4321-B8CD-C96558AD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提示词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4E3B58A-00C3-4CBC-90DD-6CE759CA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请家人买牛奶，只说“买点牛奶”，可能买回不合口味的一款。如果说“买两盒一升装的无糖纯牛奶，预算三十元内”，对方就更容易知道你要什么。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3689494-76AE-488B-9D7C-3D32729C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6077529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30051FD9-6BE5-41A3-8C0A-C5194AAA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提示词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0016A7C-8736-44D0-AF46-99B8B36E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AF773E4-EFF0-4FD3-8A91-3B2A652B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BF4C6A9-1829-4C07-BB17-35857266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Prompt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8FDD629-A33B-48AA-BCDD-A1AB9746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提示词，是引导 AI 处理任务的输入内容，可以包含要求、背景和示例。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AD63F2C-F0DD-417B-9157-C843FCC0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3E1B698-9C65-4AD0-BA6D-8C693EF3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目标与背景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051FF55-151D-4353-B159-8E8807385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83EFB48B-1A81-492E-95B5-A6CFCF41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材料、限制与格式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F798790F-58B0-4EB4-9ABD-A01B34E81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EC42ABC4-A81A-4CE8-AC5D-8149A7BF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根据输入回答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CB2D8F4B-9D73-4EB4-A1E2-96C87EE5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8BA8125-7DB2-4627-82A6-122874C7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说得清楚通常有帮助，但不保证结果正确。“你是顶级专家”这样的角色设定，也不会凭空赋予模型可靠的专业能力。</a:t>
            </a:r>
          </a:p>
        </p:txBody>
      </p:sp>
    </p:spTree>
    <p:extLst>
      <p:ext uri="{BB962C8B-B14F-4D97-AF65-F5344CB8AC3E}">
        <p14:creationId xmlns:p14="http://schemas.microsoft.com/office/powerpoint/2010/main" val="11984791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2F0EAEB0-BD4A-4231-80DF-A048D1C5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奶茶店里的连续对话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4E3FD43-F05D-4C16-A7C9-4447D0EB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93587E1-C515-4052-88ED-9BB8BD18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B37B277-5D6B-422C-AA12-98279F24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上下文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E4BB163-C6C2-4BD0-B274-0D89E502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286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75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你在奶茶店说：“我要一杯奶茶，少糖。”接着说：“再加珍珠。”店员知道要给刚才那杯加珍珠。如果你换一家店，直接说“再加珍珠”，对方就不知道你要什么。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4accb92b44fcd"/>
          <a:stretch xmlns:a="http://schemas.openxmlformats.org/drawingml/2006/main"/>
        </p:blipFill>
        <p:spPr>
          <a:xfrm xmlns:a="http://schemas.openxmlformats.org/drawingml/2006/main">
            <a:off x="6238875" y="1936750"/>
            <a:ext cx="5334000" cy="3556000"/>
          </a:xfrm>
          <a:prstGeom xmlns:a="http://schemas.openxmlformats.org/drawingml/2006/main" prst="rect">
            <a:avLst/>
          </a:prstGeom>
        </p:spPr>
      </p:pic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9C70539F-6CD7-408A-B1BB-24AFBD2C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4192499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D1463166-B2E2-426F-B10D-196AE649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上下文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5CE8E2C-0C14-4D47-A254-057B8AB6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5578926-7F36-4F80-B2BE-541CDE5A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B1E3AA4-7227-4743-B957-7B4CE214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Context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062215B-E65C-4F46-9927-7ADFAEFF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上下文，是模型在当前任务中可以参考的背景和前后信息。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FF6A427-1A99-4530-987E-727229F4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1301A0E-9356-4A16-8EE5-E74DEC12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一杯奶茶，少糖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FD4552FE-C21D-4A37-B0BA-C3621049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1F9045ED-04A0-41EC-B9A9-ED4519C5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再加珍珠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124EA245-D629-4EDD-978E-A782DB8C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2C23FFAE-965B-428B-955A-491F4AD0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理解为修改刚才的订单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A5B3A62-60E1-4665-99A6-5EDCA38D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7BDF116E-0702-410F-AB60-A2B8E048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界面里能看到全部聊天记录，不代表模型每次都收到所有历史内容。应用可能截断、总结或挑选信息。</a:t>
            </a:r>
          </a:p>
        </p:txBody>
      </p:sp>
    </p:spTree>
    <p:extLst>
      <p:ext uri="{BB962C8B-B14F-4D97-AF65-F5344CB8AC3E}">
        <p14:creationId xmlns:p14="http://schemas.microsoft.com/office/powerpoint/2010/main" val="8704327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FA789F94-3196-4536-80D9-065EE047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按规则拆开的小片段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CE9F319-1932-494C-B82C-4D6FBB24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8F21114-A101-4A28-8660-D6B651CA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02D5A16-112C-4185-BBF1-1835FDFD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Token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21045C8-B54E-4FF9-B5B7-E72491CB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做拼贴画，要先把材料拆成小片，再拼在一起。文字进入模型前，也通常会按特定规则切成片段。一个词可能是一片，也可能拆成多片。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6D9D647-21AB-4EF4-9351-AD7F2BBC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9932008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25D7D394-3F4D-4B65-8031-DC9F2652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Token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049776A-EDE5-4859-A644-EB7E200A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9AFA5DF-0D13-4197-BC92-7E7CBF8D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BCB8697-A8E7-46AC-99EA-CD0ECD6D3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Token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D8C5BEA-1E9F-4B61-BFFA-B29D6866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Token，是模型把输入拆分后处理的基本信息单位；文本 token 不一定等于一个字或一个词。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4B9743B-AB16-49D2-968C-E3D4DA59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B7BE061-35A5-424B-8A77-463CAAFA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一段文字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527A63E-B388-46D1-9D46-DD079B3E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D51D3CFC-10A9-4761-BA98-4D074D9F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按分词规则切分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5037BB1-115A-4419-BCD6-42CC4F1C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81A3288-62FD-4057-9EA2-47F8F292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多个 Token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DC03F087-94F9-4695-A6B7-C4D93D5A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215BC422-B2BE-4316-BBD3-65B028D7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不能统一说“一字就是一个 token”。不同模型、语言和内容的切分方式会不同，图片和音频也有各自的计量方式。</a:t>
            </a:r>
          </a:p>
        </p:txBody>
      </p:sp>
    </p:spTree>
    <p:extLst>
      <p:ext uri="{BB962C8B-B14F-4D97-AF65-F5344CB8AC3E}">
        <p14:creationId xmlns:p14="http://schemas.microsoft.com/office/powerpoint/2010/main" val="2884527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9A2D218F-4A3A-44E4-BCC0-50C02D4E8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桌面一次能摊开的材料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FD5CDB9-0FA1-45AA-B321-B4FECFAA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8C91E58-7B74-44B4-A28E-6C1B81B4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9D2FA1D-C7A9-4191-9B84-EC1417BC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上下文窗口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48C6ECF-CBB5-4116-9A51-A41DD474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你在桌上摊开合同、笔记和参考书。桌子足够大，才能同时看到更多材料；放不下时，就要收起一些，或用摘要代替。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10B2450-C156-41E0-9DA1-CCD8A1D7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20563955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0592D966-8ADA-40BC-9ADA-E0FBD062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上下文窗口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CDE3A92-73DF-4E6A-9296-0830B25C2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717A988-B9B4-4E0B-B1B2-26A3519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026B04E-7CC0-46D9-A324-32E18D6E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Context Window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348BB74-4074-4029-88D9-0EBE92CA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上下文窗口，是模型在一次处理过程中可以容纳的信息范围，通常用 token 数量表示。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5FEEBBB-BF2B-4F40-B0C2-598AA28A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82127083-CEFF-431F-9217-B3B2BA5C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问题与已有材料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571897D-FBF2-492C-A071-922112E6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D91A102C-4D42-4BBD-B0D3-2963032F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放入有限窗口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9E55D60-4B09-48D7-BBC1-E81C641C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9CAFE60-6E7E-4DBB-8E92-14BCE2BE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基于可用信息回答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C67B3B65-AF4D-4778-BD32-5E654A9E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53C34A4-2C18-4B61-9B94-A564F427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窗口大不代表每个细节都能被准确使用，也不等于永久记忆。长材料里的信息仍可能被遗漏或理解错误。</a:t>
            </a:r>
          </a:p>
        </p:txBody>
      </p:sp>
    </p:spTree>
    <p:extLst>
      <p:ext uri="{BB962C8B-B14F-4D97-AF65-F5344CB8AC3E}">
        <p14:creationId xmlns:p14="http://schemas.microsoft.com/office/powerpoint/2010/main" val="454819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F763E59-DE62-4FC5-B016-5209B284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随身笔记与眼前材料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F11EDFB-EB28-4F36-8744-A997B15E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B222B9D-CDB0-4872-AD84-24916B38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33160E9-32CC-4B48-82E1-5A93CC09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记忆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E3B5C78-8547-42A9-9BD5-328913E9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一家常去的咖啡店在顾客资料里记下你喜欢燕麦奶。下次你来，店员查看记录，就能给出建议。这与店员只记得当前这一轮点单不同。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C6A6C4A-FD70-49E5-AD69-C081838B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5488856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541A59D1-C947-478E-BC8B-25A87686D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记忆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0F3FBEE-51BE-4C09-80F3-B4DBF41B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8D17B90-789A-4051-9648-0DBECF00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305B5AB-F380-461B-9F6B-F89C92BB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Memory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2393905-9B7F-432D-8C37-26B5C1D8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应用中的记忆，通常是保存信息并在后续任务中重新提供给模型的机制。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454DE1F-D1D3-4174-AE79-CD3D558F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D1EB4E1-A91A-4C92-AA39-612F84DA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保存偏好或摘要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26825BB-423C-4F26-A262-67AC6860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875A06D6-D31F-46A1-A9F9-D77E8185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后续任务取出信息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2BC6403E-4412-4B27-83A9-D1D33C19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4F908FB-69EE-40E4-A468-364D7314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加入本次上下文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BCD82328-3954-46FF-8E60-88E06569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59A303E0-0D92-447E-9D5E-41152D4A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记忆不等于模型参数被更新，也不能假定每个产品都有相同功能。重要信息应查看产品设置，并在关键任务中再次明确。</a:t>
            </a:r>
          </a:p>
        </p:txBody>
      </p:sp>
    </p:spTree>
    <p:extLst>
      <p:ext uri="{BB962C8B-B14F-4D97-AF65-F5344CB8AC3E}">
        <p14:creationId xmlns:p14="http://schemas.microsoft.com/office/powerpoint/2010/main" val="189696605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8E740367-AC23-43CE-8F46-14EBB97B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服务台的工作说明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D874577-1BDF-4C66-BF11-820AAD38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EDC672B-35B4-4ED7-BAA8-DE19A4E5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24E5852-CDBD-43B1-8D46-437B699A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系统提示词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2B85880-C851-4FEE-B0D6-79B6D89A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商店服务台有一份工作说明：礼貌回应、先确认订单、不能随意承诺退款。顾客提出要求时，店员还要按照这些工作要求处理。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61A574F-5772-47C9-9E1D-275AA8FB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2246944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A194CC3A-EB84-4B15-8B8D-115DFEDA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系统提示词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8ECDD10-B5EE-465E-948D-6756FD31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8A35F4B-B4D7-4A7E-BFD4-EDB05EAC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FCE9071-F9C6-4608-A2E2-99B3F675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System Prompt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40DCA38-DB1C-4812-B010-8139C1EA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系统提示词，是应用向模型提供的整体角色和行为指引的一类输入。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02C8BE41-DE95-45FF-9123-9AF78563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FA0713E-CC70-4BE5-BAA0-BD708736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应用的工作指引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18478C21-AEA6-4BC6-A04C-C09EDF9F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7D91A83-83AD-4F75-A709-CBED69B6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用户的具体任务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C5C416AA-82D4-4774-A0D0-3518EC38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7D435403-AFDC-4A31-97D4-724664C9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结合指引生成回答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B487A4B8-BBC3-44CD-A737-B6F857BA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E118FDB2-814E-428D-B09A-F14CE201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系统提示不是绝对可靠的防护墙。模型仍可能错误执行或受到其他输入影响，权限和敏感操作还需要应用层面的控制。</a:t>
            </a:r>
          </a:p>
        </p:txBody>
      </p:sp>
    </p:spTree>
    <p:extLst>
      <p:ext uri="{BB962C8B-B14F-4D97-AF65-F5344CB8AC3E}">
        <p14:creationId xmlns:p14="http://schemas.microsoft.com/office/powerpoint/2010/main" val="19090483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4785E19E-5E3E-4BF2-A9CE-5B4C0938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给一个完成后的样板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C3D8A7F-AC21-41ED-8B35-A0748EB4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B53F307-8C65-41E6-AD45-8656C5B0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2EE077E-7598-41E9-88E2-B6F9071F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少样本提示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4498114-ABEE-4082-88A1-5133806E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请同事整理活动报名信息，只说“排整齐”不够明确。你给他两条已整理好的样板，例如“姓名｜部门｜是否参加”，他就更容易按同一格式继续。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E158C49-8982-4116-9F93-DB9227C1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6116813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483B34F4-838C-4E57-A57F-FAFD7338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少样本提示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42D0DA0-E4BE-4ADB-8ECA-BAD4140D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CC7245D-DF00-4D31-AD3D-2A7D7378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21E9E96-94BC-496D-BC12-573B7942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Few-shot Prompting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3D23467-E4B3-4531-8BED-6BF43411B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少样本提示，是在提示中给出少量任务示例，帮助模型按类似方式完成任务。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3ECBC5F-6303-4F7A-ABA2-5CED7AD1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0560F48-E203-43E4-8E1A-8146F3856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任务说明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A16229A-9AD8-4138-89C4-A03F52EFE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CBCBE7D-A5B2-4602-8EDC-B88F1B85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少量输入输出样例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111E433-F431-47BC-8C24-AD32B2EB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46BB1CC-BCAF-4F75-BDCB-24098EB6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处理新的内容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868F338B-5B9F-4009-8A28-2AF3F47B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CC91F0EF-1041-4349-B361-B8293A4A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示例中的错误也可能被模仿。例子太单一，模型还可能把偶然细节当作必须遵守的规则。</a:t>
            </a:r>
          </a:p>
        </p:txBody>
      </p:sp>
    </p:spTree>
    <p:extLst>
      <p:ext uri="{BB962C8B-B14F-4D97-AF65-F5344CB8AC3E}">
        <p14:creationId xmlns:p14="http://schemas.microsoft.com/office/powerpoint/2010/main" val="93712980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B8E034EA-C15F-468D-942D-0A857927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BE59E7B-5014-474C-981F-15F14C8F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9E39B48-2A6D-48AC-A89E-19186AA5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2812A85-8B64-4466-AAC0-6CC6EB4F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聊天界面里还看得到旧消息，能否保证模型每次都参考全部历史？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83D18EA-638A-408E-BA2D-CFA61E87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17498220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5822DB83-1172-44D0-B1CD-0374A7EE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DEE29A9-BB0C-4A50-9AA8-E23FB86C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3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B9977D2-496B-429C-8124-2A87BDF1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90E0181-C0E9-4494-A644-D2D9F988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016CDF6-D9F2-4421-845D-38845EB2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提示词包含任务、背景、材料和要求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E225A59-F8B3-4B7F-A0F6-4FD859BF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39E6EA1-9EAD-4B45-9B0C-2626DBFA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上下文让模型理解前后关系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B02AE0D-F356-4476-9C49-82BDCD59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DF0F9EB-47C8-46C1-B52C-E8D8E240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Token 是处理单位，上下文窗口有容量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DD2BF06F-896A-4231-A86A-85483C18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292B01CA-5379-4F2D-9A41-5DD28C67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应用记忆通常通过保存信息再加入上下文实现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B5A24CC-2BF2-4A59-B84D-A99AA6FC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下一节，我们看看文字、图片和声音怎样一起进入 AI。</a:t>
            </a:r>
          </a:p>
        </p:txBody>
      </p:sp>
    </p:spTree>
    <p:extLst>
      <p:ext uri="{BB962C8B-B14F-4D97-AF65-F5344CB8AC3E}">
        <p14:creationId xmlns:p14="http://schemas.microsoft.com/office/powerpoint/2010/main" val="16345340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2026-10-05T13:49:13.4400000Z</dcterms:created>
  <dcterms:modified xsi:type="dcterms:W3CDTF">2026-10-05T13:49:13.4400000Z</dcterms:modified>
</coreProperties>
</file>