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116d4a0a73472b" /><Relationship Type="http://schemas.openxmlformats.org/officeDocument/2006/relationships/extended-properties" Target="/docProps/app.xml" Id="R025d1f354ebd47fd" /><Relationship Type="http://schemas.openxmlformats.org/officeDocument/2006/relationships/officeDocument" Target="/ppt/presentation.xml" Id="R2615fa0e27e849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f9553339b249c0"/>
  </p:sldMasterIdLst>
  <p:notesMasterIdLst>
    <p:notesMasterId xmlns:r="http://schemas.openxmlformats.org/officeDocument/2006/relationships" r:id="Rb3690e6218ca4750"/>
  </p:notesMasterIdLst>
  <p:sldIdLst>
    <p:sldId xmlns:r="http://schemas.openxmlformats.org/officeDocument/2006/relationships" id="256" r:id="Rdb1e3c32bd9a455b"/>
    <p:sldId xmlns:r="http://schemas.openxmlformats.org/officeDocument/2006/relationships" id="257" r:id="R5d6d049c6358479b"/>
    <p:sldId xmlns:r="http://schemas.openxmlformats.org/officeDocument/2006/relationships" id="258" r:id="R8e589ae68abd4bc5"/>
    <p:sldId xmlns:r="http://schemas.openxmlformats.org/officeDocument/2006/relationships" id="259" r:id="R546452d078b54739"/>
    <p:sldId xmlns:r="http://schemas.openxmlformats.org/officeDocument/2006/relationships" id="260" r:id="R9169a8c27c87478d"/>
    <p:sldId xmlns:r="http://schemas.openxmlformats.org/officeDocument/2006/relationships" id="261" r:id="R01708f8247764400"/>
    <p:sldId xmlns:r="http://schemas.openxmlformats.org/officeDocument/2006/relationships" id="262" r:id="R6ef59b587e6e4c55"/>
    <p:sldId xmlns:r="http://schemas.openxmlformats.org/officeDocument/2006/relationships" id="263" r:id="R93fde779c33d48b6"/>
    <p:sldId xmlns:r="http://schemas.openxmlformats.org/officeDocument/2006/relationships" id="264" r:id="Rce86b58d864541e7"/>
    <p:sldId xmlns:r="http://schemas.openxmlformats.org/officeDocument/2006/relationships" id="265" r:id="R0b423672c8de4751"/>
    <p:sldId xmlns:r="http://schemas.openxmlformats.org/officeDocument/2006/relationships" id="266" r:id="R348874a1e685409b"/>
    <p:sldId xmlns:r="http://schemas.openxmlformats.org/officeDocument/2006/relationships" id="267" r:id="R38d91dcbb6694fe2"/>
    <p:sldId xmlns:r="http://schemas.openxmlformats.org/officeDocument/2006/relationships" id="268" r:id="Rfae27b23cbef4d7b"/>
    <p:sldId xmlns:r="http://schemas.openxmlformats.org/officeDocument/2006/relationships" id="269" r:id="R06e41f47c0ef4aaf"/>
    <p:sldId xmlns:r="http://schemas.openxmlformats.org/officeDocument/2006/relationships" id="270" r:id="R98b1c6901bb04719"/>
    <p:sldId xmlns:r="http://schemas.openxmlformats.org/officeDocument/2006/relationships" id="271" r:id="R35838f4dc8654b80"/>
    <p:sldId xmlns:r="http://schemas.openxmlformats.org/officeDocument/2006/relationships" id="272" r:id="R6ed5cf894ffa4883"/>
    <p:sldId xmlns:r="http://schemas.openxmlformats.org/officeDocument/2006/relationships" id="273" r:id="R41886ca8f54c4ee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72745f9bf143a0" /><Relationship Type="http://schemas.openxmlformats.org/officeDocument/2006/relationships/slideMaster" Target="/ppt/slideMasters/slideMaster1.xml" Id="R11f9553339b249c0" /><Relationship Type="http://schemas.openxmlformats.org/officeDocument/2006/relationships/notesMaster" Target="/ppt/notesMasters/notesMaster1.xml" Id="Rb3690e6218ca4750" /><Relationship Type="http://schemas.openxmlformats.org/officeDocument/2006/relationships/presProps" Target="/ppt/presProps.xml" Id="R0265f20c72144f61" /><Relationship Type="http://schemas.openxmlformats.org/officeDocument/2006/relationships/tableStyles" Target="/ppt/tableStyles.xml" Id="R4cc2bc06a73e4c06" /><Relationship Type="http://schemas.openxmlformats.org/officeDocument/2006/relationships/slide" Target="/ppt/slides/slide1.xml" Id="Rdb1e3c32bd9a455b" /><Relationship Type="http://schemas.openxmlformats.org/officeDocument/2006/relationships/slide" Target="/ppt/slides/slide2.xml" Id="R5d6d049c6358479b" /><Relationship Type="http://schemas.openxmlformats.org/officeDocument/2006/relationships/slide" Target="/ppt/slides/slide3.xml" Id="R8e589ae68abd4bc5" /><Relationship Type="http://schemas.openxmlformats.org/officeDocument/2006/relationships/slide" Target="/ppt/slides/slide4.xml" Id="R546452d078b54739" /><Relationship Type="http://schemas.openxmlformats.org/officeDocument/2006/relationships/slide" Target="/ppt/slides/slide5.xml" Id="R9169a8c27c87478d" /><Relationship Type="http://schemas.openxmlformats.org/officeDocument/2006/relationships/slide" Target="/ppt/slides/slide6.xml" Id="R01708f8247764400" /><Relationship Type="http://schemas.openxmlformats.org/officeDocument/2006/relationships/slide" Target="/ppt/slides/slide7.xml" Id="R6ef59b587e6e4c55" /><Relationship Type="http://schemas.openxmlformats.org/officeDocument/2006/relationships/slide" Target="/ppt/slides/slide8.xml" Id="R93fde779c33d48b6" /><Relationship Type="http://schemas.openxmlformats.org/officeDocument/2006/relationships/slide" Target="/ppt/slides/slide9.xml" Id="Rce86b58d864541e7" /><Relationship Type="http://schemas.openxmlformats.org/officeDocument/2006/relationships/slide" Target="/ppt/slides/slide10.xml" Id="R0b423672c8de4751" /><Relationship Type="http://schemas.openxmlformats.org/officeDocument/2006/relationships/slide" Target="/ppt/slides/slide11.xml" Id="R348874a1e685409b" /><Relationship Type="http://schemas.openxmlformats.org/officeDocument/2006/relationships/slide" Target="/ppt/slides/slide12.xml" Id="R38d91dcbb6694fe2" /><Relationship Type="http://schemas.openxmlformats.org/officeDocument/2006/relationships/slide" Target="/ppt/slides/slide13.xml" Id="Rfae27b23cbef4d7b" /><Relationship Type="http://schemas.openxmlformats.org/officeDocument/2006/relationships/slide" Target="/ppt/slides/slide14.xml" Id="R06e41f47c0ef4aaf" /><Relationship Type="http://schemas.openxmlformats.org/officeDocument/2006/relationships/slide" Target="/ppt/slides/slide15.xml" Id="R98b1c6901bb04719" /><Relationship Type="http://schemas.openxmlformats.org/officeDocument/2006/relationships/slide" Target="/ppt/slides/slide16.xml" Id="R35838f4dc8654b80" /><Relationship Type="http://schemas.openxmlformats.org/officeDocument/2006/relationships/slide" Target="/ppt/slides/slide17.xml" Id="R6ed5cf894ffa4883" /><Relationship Type="http://schemas.openxmlformats.org/officeDocument/2006/relationships/slide" Target="/ppt/slides/slide18.xml" Id="R41886ca8f54c4e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fe298d8c8dd4b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1be9e1f7cc4bde" /><Relationship Type="http://schemas.openxmlformats.org/officeDocument/2006/relationships/notesMaster" Target="/ppt/notesMasters/notesMaster1.xml" Id="Rc0aebf29520f4ba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c51675a2d3446a" /><Relationship Type="http://schemas.openxmlformats.org/officeDocument/2006/relationships/notesMaster" Target="/ppt/notesMasters/notesMaster1.xml" Id="R528c18a0290648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bcbd429199e4d95" /><Relationship Type="http://schemas.openxmlformats.org/officeDocument/2006/relationships/notesMaster" Target="/ppt/notesMasters/notesMaster1.xml" Id="Re2dd6015329448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17d8c3dd9d4b55" /><Relationship Type="http://schemas.openxmlformats.org/officeDocument/2006/relationships/notesMaster" Target="/ppt/notesMasters/notesMaster1.xml" Id="R7d3cf05d416d44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3f8f58e29e4cfc" /><Relationship Type="http://schemas.openxmlformats.org/officeDocument/2006/relationships/notesMaster" Target="/ppt/notesMasters/notesMaster1.xml" Id="R3969794e9bc44a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6b5e627d1e493b" /><Relationship Type="http://schemas.openxmlformats.org/officeDocument/2006/relationships/notesMaster" Target="/ppt/notesMasters/notesMaster1.xml" Id="R9e2a14d4b8fa49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a1f1dabc494243" /><Relationship Type="http://schemas.openxmlformats.org/officeDocument/2006/relationships/notesMaster" Target="/ppt/notesMasters/notesMaster1.xml" Id="R65f88d813d7c41c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9e85fd3d6d4562" /><Relationship Type="http://schemas.openxmlformats.org/officeDocument/2006/relationships/notesMaster" Target="/ppt/notesMasters/notesMaster1.xml" Id="R6efe040f1b8741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174c39235a44317" /><Relationship Type="http://schemas.openxmlformats.org/officeDocument/2006/relationships/notesMaster" Target="/ppt/notesMasters/notesMaster1.xml" Id="R295f998c401f46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1550d428c840ef" /><Relationship Type="http://schemas.openxmlformats.org/officeDocument/2006/relationships/notesMaster" Target="/ppt/notesMasters/notesMaster1.xml" Id="R7cfa74aa87334c3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97b1472ba4843a8" /><Relationship Type="http://schemas.openxmlformats.org/officeDocument/2006/relationships/notesMaster" Target="/ppt/notesMasters/notesMaster1.xml" Id="Rd9e4544f068f45c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b6a4bae7f0748eb" /><Relationship Type="http://schemas.openxmlformats.org/officeDocument/2006/relationships/notesMaster" Target="/ppt/notesMasters/notesMaster1.xml" Id="R2e6fd509b9ae46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0d1308ee8dd4157" /><Relationship Type="http://schemas.openxmlformats.org/officeDocument/2006/relationships/notesMaster" Target="/ppt/notesMasters/notesMaster1.xml" Id="R27871f995bdd477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86e708e00e2423d" /><Relationship Type="http://schemas.openxmlformats.org/officeDocument/2006/relationships/notesMaster" Target="/ppt/notesMasters/notesMaster1.xml" Id="R878c97a2cfd2440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de31447939f4f04" /><Relationship Type="http://schemas.openxmlformats.org/officeDocument/2006/relationships/notesMaster" Target="/ppt/notesMasters/notesMaster1.xml" Id="Rc155b3074d72464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375dd3f52a64043" /><Relationship Type="http://schemas.openxmlformats.org/officeDocument/2006/relationships/notesMaster" Target="/ppt/notesMasters/notesMaster1.xml" Id="Rf73b193112d94c4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5a0f97099de4b92" /><Relationship Type="http://schemas.openxmlformats.org/officeDocument/2006/relationships/notesMaster" Target="/ppt/notesMasters/notesMaster1.xml" Id="R2bcce3f1f2484ee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44dd815f9c0400d" /><Relationship Type="http://schemas.openxmlformats.org/officeDocument/2006/relationships/notesMaster" Target="/ppt/notesMasters/notesMaster1.xml" Id="R7c4db3b29156490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家好，欢迎来到AI生活课第二课，AI怎么学会东西。上一课我们认识了AI、机器学习和模型，今天继续追问：模型的能力从哪里来，为什么看过一些材料，就可能处理新的问题？我们用水果照片、煎蛋练习和音响旋钮来解释。你不用记公式，只要一路分清三件事：学习用的材料是什么，学习时改变了什么，实际使用时又发生了什么。比如厨师练习煎蛋和接单做一份煎蛋，虽然都在厨房，目的并不相同。尤其是在聊天里纠正一句话，不要直接理解成整个模型都被你重新教了一遍。今天我们把这个常见误会讲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一课先分清数据、训练和运行模型，再认识预训练、微调、参数与神经网络。可以先给这些词安排位置：数据集是材料，训练是利用材料调整模型的过程，参数是训练中会调整的内部数值。预训练和微调描述不同阶段的训练，推理在这里指使用训练好的模型产生输出，神经网络则是一种模型结构。它们不是七个互相替代的功能按钮。看到工具正在回答问题，则先理解为正在运行模型。带着材料、调整、使用这条线，后面的几个生活故事就能连成一件完整的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准备一套教孩子认水果的照片。只拍超市里摆得整齐的红苹果，可能不够。你还会收集果园里的苹果、不同角度和光线下的苹果，以及容易混淆的其他水果，再按照教学目的整理。这套有组织的材料，就是理解数据集的入口。想一想，整理类别这一步依靠什么？要依靠对水果的已有认识，贴错类别就可能给后面的学习带来错误。另一方面，并不是所有数据都必须由人逐张标注，具体材料和组织方式取决于任务。把文件堆在一起还不等于准备好了好材料，数据要服务于一个明确目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数据集，是围绕特定目的收集和组织的一组数据。这页的顺序是收集样本，整理与划分，再用于学习或评估。划分很重要，就像练习题与考试题要分开，才能看出是否真的能处理新情况。如果测试题提前混进训练材料，成绩就可能显得特别好，却不能代表实际能力。重复、错误和偏向都值得检查。比如想服务不同年龄的顾客，却只收集某一类顾客的表达，模型在其他人群上可能表现不好。理解检查：样本增加了，是否就能保证更可靠？不能，还要看质量、覆盖范围和评估是否合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接下来用煎蛋理解训练。第一次火太大，蛋边焦了；第二次减小火，又发现里面太生，于是调整时间。你不断尝试，观察结果与目标的差别，再改下一次的做法。这里真正重要的不是重复动作，而是根据反馈作调整。请想想，哪一步用到了前面的经验？正是决定下一次怎么调整的时候。模型训练也有数据、目标、比较和调整，不过它依靠算法计算，不会像人一样品尝煎蛋，也不会感到沮丧。用这个比喻，我们只借用反复调整这条线索。下一页把实际改变的东西叫作模型参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训练，是利用数据和学习算法调整模型参数，使它更好完成目标任务的过程。看这页的三个步骤，先有数据与目标，再计算误差并调整参数，最后得到训练后的模型。这里的误差可以理解为当前结果与训练目标之间的差距，不必把它想成每次都由老师逐题批改。具体怎样比较和调整，要看所采用的方法。聊天时模型生成回答，通常是在使用已经训练好的参数。你说这句话有错，请改一下，它可以根据当前对话修改答案，但这与一次正式训练不是同一件事。先记住训练会调整内部参数，后面我们还会用推理这个词描述实际使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想学烹饪，可以先练切菜、控火和调味。有了这些基础，再学川菜或烘焙，会有可以利用的已有能力。这里的先打基础，帮助我们理解预训练。所谓基础并不等于简单，一位厨师掌握的通用技巧本身就可能很丰富。请检查这个比喻：会切菜，能不能保证第一次做任何菜都成功？不能，新食材、新设备和具体配方仍然可能带来困难。同样，模型学习了较广泛的模式，不表示覆盖所有知识或能解决任何任务。接下来我们说明，预训练为什么能形成基础能力，又为什么不能把它当作无所不知的保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预训练，是模型在适应具体任务之前，通过较大范围的数据学习基础模式的训练阶段。流程是广泛数据、基础训练，再适应具体任务。以语言为例，训练可以利用文本中的关系来学习语言模式，并不意味着每一段文字都需要人工贴好一个答案标签。这一阶段可能形成很强的能力，所以基础这个词不是能力弱的意思。但材料有范围，也有时间与质量限制，不能推导出它知道所有事实，或者掌握了今天刚发布的信息。假如你要它解释一份刚修改的内部规定，更稳妥的做法是提供当前规定，而不是只相信它接受过大量训练。广泛学习之后，还可以围绕特定用途继续训练，这就引出微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一位会做家常菜的厨师来到新餐厅，要学习这里的出品风格。比如同一道菜希望少油，摆盘有统一要求，他需要反复练习并调整原有做法。这个专项练习与今天给他一张菜单，是两件事。菜单告诉他这一次做什么，专项练习则试图改变以后怎么做。请用这个区别想想，把一份写作范例放进聊天，让AI照着写，是否就一定完成了微调？不是，当前材料可以影响这次回答，却不代表模型内部参数因此改变。下一页会用是否继续训练、是否调整参数，给微调划出更清楚的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微调，是在已有模型基础上继续训练，调整参数以适应特定用途的方法。这页从已有模型出发，加入专项数据与继续训练，得到调整后的模型。重点是训练过程真的发生了，而不是仅仅把要求写得更长。微调不是把文件存进一个永远准确的资料柜。经常变化的产品价格或内部制度，可能更适合在使用时检索最新材料，再提供给模型。具体选哪种办法，要看需求和条件。理解检查：给模型上传最新制度，它读完回答，就能断定发生了微调吗？不能，上传材料可能只是加入当前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https://docs.cloud.google.com/docs/generative-ai/glossary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厨师已经练好了煎蛋，现在收到订单，按学到的方法做出一份成品。这一次的目的，是服务眼前这位顾客，而不是专门改变做菜方法。我们借这个场景理解训练之后实际使用模型的过程。前面练习形成的能力参与了现在的处理，订单又规定这一次要什么。假如顾客要求全熟，厨师会结合要求做这份蛋，不必先重新学习整套烹饪。模型也是接收新的输入，利用训练得到的参数来计算输出。下一页的术语推理，容易让人联想到逻辑证明，我们要把技术含义与日常词义分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机器学习里的推理，英文是inference，指使用训练好的模型处理输入并产生输出。三个步骤是已有模型、接收新输入、计算输出。它不表示模型这一次一定进行了复杂逻辑推导。识别照片是不是苹果、生成一句问候、起草一段通知，都可以属于这个技术意义的推理。对使用者而言，区分训练和推理有一个实用问题：这一步是在调整模型参数，还是在用已有参数处理当前材料？普通聊天通常属于后者。多轮对话可以让答案随背景改变，但变化本身不是重新训练的证据。接下来我们看，刚才反复提到的参数究竟是什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https://www.ibm.com/think/topics/ai-inference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看一套音响，调高低音，声音会更厚重；调整高音，听感又会变化。多个旋钮一起作用，最终效果由它们的组合决定。这个比喻帮助理解，模型内部有许多数值，共同影响输入怎样变成输出。请想一想，能不能说一个旋钮专门存着一首歌，另一个旋钮存着一句歌词？不能，旋钮影响处理方式，不是分别装着一段内容的小抽屉。模型参数也不宜想成一个参数对应一个事实。我们只借用许多数值共同决定结果这一点。下一页正式解释参数，并说明为什么参数更多不等于一切任务都更聪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模型参数，是模型内部通过训练学习、用来影响计算结果的数值。这页按时间展示初始内部数值、训练时更新、运行时参与计算。你可以把它理解为训练改变的一部分内部设置，随后模型用这些数值处理新输入。参数不是一个个独立事实，所以不能像翻通讯录那样，找到某个参数就读出一个人的电话号码。参数数量也不能直接当成聪明程度，数据、模型结构、训练方法以及要做的具体任务都会影响能力。请检查：这次回答比上次好，是否说明参数增加了？不一定，可能只是提示更清楚、提供的背景更充分。接下来我们看看这些数值所参与的一种计算结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准备一次聚餐，有人洗菜，有人切菜，有人烹饪和摆盘，前一步的结果会交给后一步。整个过程依靠多个环节连接，不能只看最后端出来的盘子。这帮助我们想象，信息可以经过许多相连的计算单元，再得到结果。理解检查：如果切菜的人处理错了食材，最后摆盘漂亮，就能消除前面的影响吗？不一定，流程之间有依赖。不过，人工神经网络里的计算单元并不是会商量、会负责的小人，也不一定对应洗菜切菜这样的明确岗位。我们只借助协作和传递，理解连接起来的计算结构。下一页把这个结构称为神经网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神经网络，是由相互连接的计算单元组成、能够通过训练调整参数的模型结构。输入进入网络，经过连接的计算单元处理，再输出结果。这里每个单元执行数学计算，连接及相关参数共同影响信息怎样传递和变换。神经这个名称受到生物的启发，但人工神经网络不是复制出来的人脑，图里的小圆点也没有想法、情绪或个人判断。上一课我们说深度学习使用多层神经网络，现在两课就连起来了：网络描述结构，训练描述怎样调整其中的参数，推理描述怎样用训练后的网络处理输入。把结构、学习和使用分开，就不会因为名字像人的大脑，而误以为模型以人的方式思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请想想，你在聊天里说刚才写错了，请修改，这是否等于重新训练了模型？先想清楚，变化发生在当前回答，还是有证据显示内部参数经过了训练更新。通常答案是否定的。模型可以参考你的纠正，把这轮对话当成上下文，重新生成更合适的内容。这个过程通常是运行已有模型，不是当场完成一次重新训练。即使下次还记得某个偏好，也可能是应用保存了信息，再提供给模型，不能只凭记得就认定参数变化。至于产品是否另有数据使用安排，需要看具体说明，不能从一次聊天表现推断。你可以用厨师的例子复述：今天修改订单，与安排一段专项训练，是两个不同过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回顾这一课，数据集提供学习和评估的材料，材料要看质量与覆盖范围，不能只数多少。训练利用数据和算法调整模型内部参数；预训练学习较广泛的基础模式，微调在已有模型上继续训练，适应特定用途。推理在技术语境中指运行训练好的模型，简单问候也算，不必包含复杂逻辑推导。参数是参与计算的数值，神经网络是连接计算单元的一种结构。现在请用一句话检查自己：模型这次回答改变了，可能因为输入和上下文改变，不能直接说它重新训练了。今后遇到模型会学习这样的宣传，先问说的是哪个过程，就更容易理解真实能力。下一课回到购物清单和奶茶店，看看怎样把要求、材料和前后关系交代给AI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https://developers.google.com/machine-learning/glossary</a:t>
            </a:r>
          </a:p>
          <a:p xmlns:a="http://schemas.openxmlformats.org/drawingml/2006/main">
            <a:r>
              <a:t>https://docs.cloud.google.com/docs/generative-ai/glossary</a:t>
            </a:r>
          </a:p>
          <a:p xmlns:a="http://schemas.openxmlformats.org/drawingml/2006/main">
            <a:r>
              <a:t>https://www.ibm.com/think/topics/ai-inference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a2f4ed3b2144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6f171b3247c471e" /><Relationship Type="http://schemas.openxmlformats.org/officeDocument/2006/relationships/slideLayout" Target="/ppt/slideLayouts/slideLayout1.xml" Id="Re2e18b7ecf644c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2e18b7ecf644c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3c39fa084343a0" /><Relationship Type="http://schemas.openxmlformats.org/officeDocument/2006/relationships/image" Target="/ppt/media/image.png" Id="R9e6423161a9942d3" /><Relationship Type="http://schemas.openxmlformats.org/officeDocument/2006/relationships/notesSlide" Target="/ppt/notesSlides/notesSlide1.xml" Id="R9ae01e7dfa4243f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7efeb76e24c2c" /><Relationship Type="http://schemas.openxmlformats.org/officeDocument/2006/relationships/notesSlide" Target="/ppt/notesSlides/notesSlide2.xml" Id="R2ae95b12848448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7fb7d90e9457c" /><Relationship Type="http://schemas.openxmlformats.org/officeDocument/2006/relationships/notesSlide" Target="/ppt/notesSlides/notesSlide3.xml" Id="R20e0614c5da7453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1d29626674a73" /><Relationship Type="http://schemas.openxmlformats.org/officeDocument/2006/relationships/notesSlide" Target="/ppt/notesSlides/notesSlide4.xml" Id="R883c86b3e156424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3f99aeb8e74b8a" /><Relationship Type="http://schemas.openxmlformats.org/officeDocument/2006/relationships/notesSlide" Target="/ppt/notesSlides/notesSlide5.xml" Id="Rcd660cd5c0fa4d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3e0324b9484386" /><Relationship Type="http://schemas.openxmlformats.org/officeDocument/2006/relationships/notesSlide" Target="/ppt/notesSlides/notesSlide6.xml" Id="Rde3fd5ddfb9045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2aec086f514af8" /><Relationship Type="http://schemas.openxmlformats.org/officeDocument/2006/relationships/notesSlide" Target="/ppt/notesSlides/notesSlide7.xml" Id="Re5fda45803fc4fc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194cf53f8743a5" /><Relationship Type="http://schemas.openxmlformats.org/officeDocument/2006/relationships/notesSlide" Target="/ppt/notesSlides/notesSlide8.xml" Id="R87b43c5966b84f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4db21bdc84bd2" /><Relationship Type="http://schemas.openxmlformats.org/officeDocument/2006/relationships/notesSlide" Target="/ppt/notesSlides/notesSlide9.xml" Id="R3229150a975444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02d36af35546e0" /><Relationship Type="http://schemas.openxmlformats.org/officeDocument/2006/relationships/notesSlide" Target="/ppt/notesSlides/notesSlide10.xml" Id="Rb074f86a25b0443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57a78232934dc4" /><Relationship Type="http://schemas.openxmlformats.org/officeDocument/2006/relationships/notesSlide" Target="/ppt/notesSlides/notesSlide11.xml" Id="R6f18eda60835463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3cbb92a6664eb6" /><Relationship Type="http://schemas.openxmlformats.org/officeDocument/2006/relationships/notesSlide" Target="/ppt/notesSlides/notesSlide12.xml" Id="Ra9d64d17d1e941a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ff57db3d64f20" /><Relationship Type="http://schemas.openxmlformats.org/officeDocument/2006/relationships/notesSlide" Target="/ppt/notesSlides/notesSlide13.xml" Id="R2b9928007877405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26fb8df064d3d" /><Relationship Type="http://schemas.openxmlformats.org/officeDocument/2006/relationships/notesSlide" Target="/ppt/notesSlides/notesSlide14.xml" Id="R53867a5466db447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f7d0642924392" /><Relationship Type="http://schemas.openxmlformats.org/officeDocument/2006/relationships/notesSlide" Target="/ppt/notesSlides/notesSlide15.xml" Id="R1867305edbfb4b0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c6e0980094bd8" /><Relationship Type="http://schemas.openxmlformats.org/officeDocument/2006/relationships/notesSlide" Target="/ppt/notesSlides/notesSlide16.xml" Id="R1a2870f3a8c8491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7a436fbb74f19" /><Relationship Type="http://schemas.openxmlformats.org/officeDocument/2006/relationships/notesSlide" Target="/ppt/notesSlides/notesSlide17.xml" Id="Rfe544fae7d674a7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e12c736e2b43ec" /><Relationship Type="http://schemas.openxmlformats.org/officeDocument/2006/relationships/notesSlide" Target="/ppt/notesSlides/notesSlide18.xml" Id="Re067e1cb1dfd46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423161a9942d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0">
            <a:extLst xmlns:a="http://schemas.openxmlformats.org/drawingml/2006/main">
              <a:ext uri="{FF2B5EF4-FFF2-40B4-BE49-F238E27FC236}">
                <a16:creationId xmlns:a16="http://schemas.microsoft.com/office/drawing/2014/main" id="{A2713427-DBA0-49A1-8CA1-A3B32F2D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8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AI 生活课</a:t>
            </a:r>
          </a:p>
        </p:txBody>
      </p:sp>
      <p:sp>
        <p:nvSpPr>
          <p:cNvPr id="3" name="text-1">
            <a:extLst xmlns:a="http://schemas.openxmlformats.org/drawingml/2006/main">
              <a:ext uri="{FF2B5EF4-FFF2-40B4-BE49-F238E27FC236}">
                <a16:creationId xmlns:a16="http://schemas.microsoft.com/office/drawing/2014/main" id="{93F2B253-E2A1-48BE-A405-AA0ACCDD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2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第 2 课</a:t>
            </a:r>
          </a:p>
        </p:txBody>
      </p:sp>
      <p:sp>
        <p:nvSpPr>
          <p:cNvPr id="4" name="text-2">
            <a:extLst xmlns:a="http://schemas.openxmlformats.org/drawingml/2006/main">
              <a:ext uri="{FF2B5EF4-FFF2-40B4-BE49-F238E27FC236}">
                <a16:creationId xmlns:a16="http://schemas.microsoft.com/office/drawing/2014/main" id="{8D7A4878-6384-4E29-9BEC-90041EE47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723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45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AI 怎么学会东西</a:t>
            </a:r>
          </a:p>
        </p:txBody>
      </p:sp>
      <p:sp>
        <p:nvSpPr>
          <p:cNvPr id="5" name="text-3">
            <a:extLst xmlns:a="http://schemas.openxmlformats.org/drawingml/2006/main">
              <a:ext uri="{FF2B5EF4-FFF2-40B4-BE49-F238E27FC236}">
                <a16:creationId xmlns:a16="http://schemas.microsoft.com/office/drawing/2014/main" id="{A278B302-C2CE-4DE0-96D0-078035690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38625"/>
            <a:ext cx="695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水果照片、煎蛋练习与音响旋钮</a:t>
            </a:r>
          </a:p>
        </p:txBody>
      </p:sp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AF702A17-05E6-4B40-812B-7FB6DD868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零基础公开课</a:t>
            </a:r>
          </a:p>
        </p:txBody>
      </p:sp>
    </p:spTree>
    <p:extLst>
      <p:ext uri="{BB962C8B-B14F-4D97-AF65-F5344CB8AC3E}">
        <p14:creationId xmlns:p14="http://schemas.microsoft.com/office/powerpoint/2010/main" val="20796624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34D2FDD2-0B71-460F-9604-AFC7E6C7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这一课，你会读懂什么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E16B233-8369-4F3F-AB34-3D9DAC46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2765D89-DC59-4A6C-8B75-AD7A32F0D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4186C49-78EE-45BF-9A04-59975ED3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884D5EC-C05B-425A-88A4-1F88DA942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1924050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分清数据、训练和运行模型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3B89621-8A26-401B-BAB5-E0CDDFCED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857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435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BC7AE21-FFB8-454D-8D35-3EEFB5D1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3400425"/>
            <a:ext cx="942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理解预训练、微调与参数的作用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3BE9D54A-21BB-4250-99AB-1EC83877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数据集、训练、预训练、微调、推理（运行模型）、参数、神经网络</a:t>
            </a:r>
          </a:p>
        </p:txBody>
      </p:sp>
    </p:spTree>
    <p:extLst>
      <p:ext uri="{BB962C8B-B14F-4D97-AF65-F5344CB8AC3E}">
        <p14:creationId xmlns:p14="http://schemas.microsoft.com/office/powerpoint/2010/main" val="9991332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7244411C-7DCF-43F1-BABD-3675E9CA0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整理成册的水果照片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A34E0C0-E756-4B8F-8945-78CF9FAB4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68D9101-E862-40A9-88AC-09E287A2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05FAD4AA-4B59-41DA-9721-62F2CC09D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数据集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E69386A-8949-49A7-95B7-89F20E191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准备教孩子认识水果，你收集许多照片。有的来自超市，有的来自果园，光线和角度各不相同，再给照片整理好类别。这一套有组织的材料，就是理解数据集的好入口。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36A3A4EC-CD16-4653-A85D-65C462736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5762890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620B2CD9-ED71-4BDA-BFE4-8095007A9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数据集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44B6C58-0D66-4C28-A453-8BEFDBD12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F5256D0-0E0D-4873-9A3C-15C5E41FC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901AB6E-515C-472B-8009-D11C0794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Dataset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5CB4341-EA41-4E56-923B-70FD9E08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数据集，是围绕特定目的收集和组织的一组数据。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BD3B081-D03E-49D2-9CC7-1000112F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11C6EB1-CF0F-406B-B864-59F50FA52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收集样本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60C1F01-8B2A-442B-9181-77F624A0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9812770A-0F15-4B0C-AB9A-E2302AC3F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整理与划分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C1F5669D-4A1A-473A-8068-71F5DB1F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57CB8EF1-892D-48EC-8E3F-A939B982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用于学习或评估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E7917C91-2C0C-467B-B69A-FCB12713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445D8C71-8C00-4B8B-BDD3-F7B2849DF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数据数量多，不代表质量高。重复、错误、偏向某一类人群的样本，都可能影响结果。测试题泄露进训练材料还会让成绩虚高。</a:t>
            </a:r>
          </a:p>
        </p:txBody>
      </p:sp>
    </p:spTree>
    <p:extLst>
      <p:ext uri="{BB962C8B-B14F-4D97-AF65-F5344CB8AC3E}">
        <p14:creationId xmlns:p14="http://schemas.microsoft.com/office/powerpoint/2010/main" val="3001190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F5FDE96F-CDBF-4A68-A9FF-689CA948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反复练习并调整做法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6E5E499-32D0-4087-BFDF-F0589AE0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BFF4836-3CE6-444A-823A-9F45605D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50CB65A-057D-4B26-9A9A-70E4C27C7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训练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5F89CE0D-3B06-4A88-AAEA-BC9DBAC2A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学做煎蛋时，你会试不同火候，根据结果调整。焦了就减小火，太生就延长时间。多次练习后，做法逐渐稳定。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3A8D440-6881-4F67-8FF1-D4C407B21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8751800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9CF67FCA-E5F6-4DED-8884-2401F42D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训练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D9C7E86-85AD-4713-BC67-E6DE7F9BC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253D2FF-A5A9-4B41-9326-4834E599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DFF8BB0-EC05-4243-BF53-48F72FA3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Training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3CE3213-5C64-4D0B-AA20-7B740280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训练，是利用数据和学习算法调整模型参数，使其更好地完成目标任务的过程。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7F96735-F1A6-4EEB-BE87-F4ABDCAB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771D4946-BE9C-4C31-8E2D-DFC9056F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数据与目标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AA9EAA63-52A0-4EC8-AF45-41E7B76A6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2CA090B3-5907-4161-A413-50E3B8332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计算误差并调整参数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10498436-AEDB-42E5-B147-0D21A729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14CFE752-1885-44BE-890D-83EFE130A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得到训练后的模型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274B599D-EC2A-421D-8949-55FC35AA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F162ACBA-5733-4029-8F2A-AA293D53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聊天时模型生成回答，通常是使用已经训练好的参数。你在对话中纠正它，不等于模型立刻完成了一次重新训练。</a:t>
            </a:r>
          </a:p>
        </p:txBody>
      </p:sp>
    </p:spTree>
    <p:extLst>
      <p:ext uri="{BB962C8B-B14F-4D97-AF65-F5344CB8AC3E}">
        <p14:creationId xmlns:p14="http://schemas.microsoft.com/office/powerpoint/2010/main" val="2487655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E95947FD-D5D6-4C11-A05A-E4E5C7CD4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先打基础，再学专长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3D5AA00A-4597-438D-B1A1-6B660B3A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5B342A8-CEC9-4462-924D-A7C1C021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223D851B-6402-46F7-AB17-DDF540619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预训练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F010A761-030F-4525-BD60-98E1099A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学习烹饪，可以先练切菜、控火和调味，建立通用基础，再练川菜或烘焙。预训练类似这个“先打基础”的阶段。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A5F15595-C349-47B2-97AC-693ADE35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20004312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C18CCDCB-E253-476A-8EAA-455CF0CE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预训练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2346CC1-AD08-4531-AC9C-09F1B43FB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C5E0EA3-7B89-4DDA-A51B-4E86D5A2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1287CDC-3A82-4D83-8625-AC0AFB07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Pre-training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1ACD6E1-19DD-4FC5-8C63-CC45EC48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预训练，是模型在适应具体任务之前，通过较大范围的数据学习基础模式的训练阶段。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00918A8-FF1C-4A2B-B5FC-B4356AF5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DC4229CE-C7AF-4B6C-B246-BDEF85095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广泛数据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E58919A6-C7F5-4548-8E31-A4D4140E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2D800AEA-DFDD-4D1E-9CE4-22815F7EE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基础训练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DC743C71-65A7-4FD6-9634-A955521C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54765CDF-E92D-41AB-9316-3BDA0EF88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再适应具体任务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E4F6137D-5304-423E-982F-6BA18E83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16EA97A8-77FF-4210-AFC1-A464D7FE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“基础”不代表只会简单任务；预训练本身可能形成很强的能力。它也不能保证覆盖所有知识或掌握最新信息。</a:t>
            </a:r>
          </a:p>
        </p:txBody>
      </p:sp>
    </p:spTree>
    <p:extLst>
      <p:ext uri="{BB962C8B-B14F-4D97-AF65-F5344CB8AC3E}">
        <p14:creationId xmlns:p14="http://schemas.microsoft.com/office/powerpoint/2010/main" val="16108626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AEC7117B-3922-4E60-AEBA-74F224C5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有基础后做专项练习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1FA0FA9-297B-46C8-B932-6069B53A8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6F936B0-07DF-4443-991D-08A87F7B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09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A0BBAFA9-439B-4B87-B76F-92071FA30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微调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6E9F757-7CF8-4818-BD07-D0DC4A7F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一位会做家常菜的厨师来到新餐厅，需要学习这里的菜品风格。他反复练习并调整原有做法。这与只给他一张今天的菜单不同。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5D92D23-74E0-42F4-B35F-8950C1D6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5755910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E0506D4B-0E0E-4BD5-9C75-0F289F0E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微调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F0F72622-1355-4082-B153-C487F9AB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D3BDCB0B-D69F-4291-BBE1-CC06999B1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B5C3410-135A-498D-851C-0AF532BC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Fine-tuning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3D46EBF0-EB2C-4972-8ED8-3D14828D1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微调，是在已有模型基础上继续训练，调整参数以适应特定用途的方法。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4F5BDEA-3F51-43B3-9D90-E21ED0891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A0A7BE6B-271D-4153-B2FC-37ABC3F3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已有模型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34D81996-6E1E-437B-9B77-1583D0ECD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B3A8B22-6A01-4894-BA9E-CA7F3650C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专项数据与继续训练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B0DF810A-4DA0-4715-83FE-1E4783665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8E115629-7566-4FD2-976D-8ABB474F1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调整后的模型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3560446A-5BE2-4032-8C3C-6E905C44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2EF80ED4-C426-4675-9164-597C4D76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微调不是把文件放进一个永久可靠的资料柜。想回答经常更新的制度或产品信息，检索资料可能更合适；具体选择要看任务。</a:t>
            </a:r>
          </a:p>
        </p:txBody>
      </p:sp>
    </p:spTree>
    <p:extLst>
      <p:ext uri="{BB962C8B-B14F-4D97-AF65-F5344CB8AC3E}">
        <p14:creationId xmlns:p14="http://schemas.microsoft.com/office/powerpoint/2010/main" val="914737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FDC0A107-F508-44E6-8FD9-EB49DA4D0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练过以后，实际做一次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0164E20-D9EF-4802-B902-D0323F666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006ED6E-E383-46BB-8A85-21026C68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ADE5D28-9DD1-4F1F-9086-427374D29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推理（运行模型）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BE9E98DB-C2CA-448A-A28D-09290C22B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厨师已经练好了煎蛋，现在接到一份订单，使用学到的做法做出成品。这可以帮助你理解训练结束后，模型实际处理输入的过程。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4E7E1F28-64C7-4DE3-9008-6D89732A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5939199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3606EF02-2DD4-40C2-936A-4E96ACD5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推理（运行模型）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BD68930-D29C-4459-82F5-04DD1390D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DB78BB6-6863-4E9F-B21A-3550E8448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E55F2C4-9E4F-4A3E-A402-C7E60C98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Inference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5515D6C-8B02-4042-97CD-A06CCAB0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机器学习中的推理，是使用训练好的模型处理输入并产生输出的过程。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B6279472-B9AC-4F2F-ABC0-ABA6C322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D66AAB44-96CE-47B3-B39B-C6C5F8B89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训练好的模型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3B330BB-5E85-4FB7-8547-13AE4F375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21AAAF38-A4E9-4773-86FF-8F3265E17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接收新的输入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5A95E85B-9B6B-49FF-A3D7-5FD643695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405128DC-A719-4B25-8DC2-6DC14716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计算输出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A7FD2ABB-1992-438E-A2D8-3EC2FDB7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820D61E5-E078-45BE-AD6A-B660841D3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技术中的 inference 不表示模型一定在做复杂逻辑推导。生成问候语也是运行模型，也属于这一意义的推理。</a:t>
            </a:r>
          </a:p>
        </p:txBody>
      </p:sp>
    </p:spTree>
    <p:extLst>
      <p:ext uri="{BB962C8B-B14F-4D97-AF65-F5344CB8AC3E}">
        <p14:creationId xmlns:p14="http://schemas.microsoft.com/office/powerpoint/2010/main" val="92165532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091F7BD9-F3C6-462D-B935-3D6F4465C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许多可以调整的旋钮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76BAAC1-E6B2-4B50-9F55-EE273040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74BF617-4BF3-4BCD-A77A-6CE2819F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EEFD3D30-E0C3-4141-AE46-9362121A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参数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F348828-1996-42B0-8911-B0814FC22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调一套音响，可以调整音量、低音和高音。不同旋钮组合会影响最终声音。模型内部也有许多数值，共同影响输入怎样被计算成输出。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5A06C37-8C4C-4A52-9344-3A737D9CD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74884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C16FD3C7-92C1-4D9F-A84C-8B7712AAB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参数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EEDF468B-2538-4963-8BDB-62F8D9748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EE68763-A6A8-45FB-BC70-76BCD0D6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A433191B-66B6-4956-B082-6F00EB9D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Model Parameters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E673501-9F03-4664-85D0-2D13B763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模型参数，是模型内部通过训练学习、用来影响计算结果的数值。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35A1720-9E75-42AD-A984-5FEF6C2F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C734EE7-4FD8-4255-AFA6-8EFEBE07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初始内部数值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B8FC9CA-7591-4979-B039-6AF6A460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62F286B7-2F9F-4638-A62E-4B6CB3E34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训练时更新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74AA34CB-BDA5-48FC-8F8D-DE4811CC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39503BCD-D86A-49D9-BE95-1E23D340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运行时参与计算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793BAD06-4769-45F6-A14D-874123172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CECC9886-FCF3-4A14-B74F-4DF28898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参数并不是一个个独立事实，也不能把参数数量直接当成聪明程度。数据、结构、训练方法和任务都影响能力。</a:t>
            </a:r>
          </a:p>
        </p:txBody>
      </p:sp>
    </p:spTree>
    <p:extLst>
      <p:ext uri="{BB962C8B-B14F-4D97-AF65-F5344CB8AC3E}">
        <p14:creationId xmlns:p14="http://schemas.microsoft.com/office/powerpoint/2010/main" val="185030878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E9F2BA87-2707-4830-84B7-BEC1CA4C7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许多小计算单元协作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EC6A97A-3032-4EC3-9889-74B5643E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88C2DE9-DBE0-43B4-A574-21BD71AF2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15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69535DE-9260-4C21-A6DF-46801A11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00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生活场景  神经网络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DC6FCD4C-807D-43BF-8F2B-A22E05886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55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准备一次聚餐时，多个人分工处理食材、烹饪和摆盘，前一步的结果会交给后一步。这个协作结构可以帮助理解信息经过多个计算单元。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DF441EA-E805-46A6-B356-35112730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想一想：这个故事里，哪一步需要前面的信息或经验？</a:t>
            </a:r>
          </a:p>
        </p:txBody>
      </p:sp>
    </p:spTree>
    <p:extLst>
      <p:ext uri="{BB962C8B-B14F-4D97-AF65-F5344CB8AC3E}">
        <p14:creationId xmlns:p14="http://schemas.microsoft.com/office/powerpoint/2010/main" val="126093012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2CB72DA3-327E-4BCC-BB5E-4630E67A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神经网络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C1E3CC8-5453-4A92-90F6-B577E992E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BDB856B-7E43-4B8D-80D6-84A1680D3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EED5B82-56D2-4909-BDA5-C772FA3E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Neural Network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7BAE1C2-DDBE-46A9-9F7B-7971FF9C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27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神经网络，是由相互连接的计算单元组成、能够通过训练调整参数的模型结构。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41166105-2853-44C7-9CDE-EA4015580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A52A9E9A-FDF8-4433-B437-A10009CA5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输入信息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93EF8296-6F38-4471-A2BF-32915CD70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77DB97BB-A8A9-4A3B-9308-0504A3161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连接的计算单元处理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6D373CB-A4EE-432E-9D4D-035E7EDCA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57625"/>
            <a:ext cx="323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38F2C6A4-9760-43EF-AD1D-83787738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419600"/>
            <a:ext cx="323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输出结果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19416FAF-64DE-475B-A919-70431529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71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1650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比喻的边界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85FC224A-0A44-46DB-AE25-9744A7A62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5467350"/>
            <a:ext cx="9144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“神经”这个名称受生物启发，但人工神经网络不是复制的人脑。图上的小圆点也不是拥有想法的小人。</a:t>
            </a:r>
          </a:p>
        </p:txBody>
      </p:sp>
    </p:spTree>
    <p:extLst>
      <p:ext uri="{BB962C8B-B14F-4D97-AF65-F5344CB8AC3E}">
        <p14:creationId xmlns:p14="http://schemas.microsoft.com/office/powerpoint/2010/main" val="17377609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A74FFE1A-FA98-48EB-A0E0-59A4E2F4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暂停一下，想想这个问题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A966373-83BA-4C96-81E5-998B4880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C33E5492-5581-4AAB-8B62-06272A41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17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AF72DA7B-5C3B-41B9-93C1-90F430CF6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84E3B"/>
                </a:solidFill>
                <a:latin typeface="Heiti TC"/>
                <a:ea typeface="Heiti TC"/>
                <a:cs typeface="Heiti TC"/>
              </a:defRPr>
            </a:pPr>
            <a:r>
              <a:rPr sz="3000" b="1">
                <a:solidFill>
                  <a:srgbClr val="284E3B"/>
                </a:solidFill>
                <a:latin typeface="Heiti TC"/>
                <a:ea typeface="Heiti TC"/>
                <a:cs typeface="Heiti TC"/>
              </a:rPr>
              <a:t>你在聊天里说“刚才写错了，请修改”，这是否等于重新训练了模型？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9665973-8244-4F88-954F-B9F92D81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可以暂停视频，先用自己的话回答。</a:t>
            </a:r>
          </a:p>
        </p:txBody>
      </p:sp>
    </p:spTree>
    <p:extLst>
      <p:ext uri="{BB962C8B-B14F-4D97-AF65-F5344CB8AC3E}">
        <p14:creationId xmlns:p14="http://schemas.microsoft.com/office/powerpoint/2010/main" val="17422365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BF8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2BA1F83A-27F3-4987-B351-682DBB349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这一课，记住这些就够了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7439232-2AD5-4F4D-8456-029B59952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762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AI 生活课  第 2 课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26B902C7-9C3F-42B1-BFE7-22C7CD64C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18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023BFC2-A9DC-47BE-B201-8A416899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01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8776905D-E73C-416D-9950-7CC19A96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78117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数据集提供学习和评估的材料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BC2DD82-A89A-4374-9D6C-B16E8A64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0A4BC06-D3A1-4489-95A2-9D3E40343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860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训练会调整模型内部参数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C1ECF885-9A88-4933-A580-4BBFD876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71875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2D72C37B-6A3C-4615-8802-0D8E318E1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90925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预训练打基础，微调适应具体用途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54FF33B0-D3C4-4DA6-8F84-525892CF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76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84E28"/>
                </a:solidFill>
                <a:latin typeface="Heiti TC"/>
                <a:ea typeface="Heiti TC"/>
                <a:cs typeface="Heiti TC"/>
              </a:defRPr>
            </a:pPr>
            <a:r>
              <a:rPr sz="2325" b="1">
                <a:solidFill>
                  <a:srgbClr val="B84E28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0A2DF2AA-0FB7-422E-AC4B-8EC5C7D9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49580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273C31"/>
                </a:solidFill>
                <a:latin typeface="Heiti TC"/>
                <a:ea typeface="Heiti TC"/>
                <a:cs typeface="Heiti TC"/>
              </a:defRPr>
            </a:pPr>
            <a:r>
              <a:rPr sz="2400" b="0">
                <a:solidFill>
                  <a:srgbClr val="273C31"/>
                </a:solidFill>
                <a:latin typeface="Heiti TC"/>
                <a:ea typeface="Heiti TC"/>
                <a:cs typeface="Heiti TC"/>
              </a:rPr>
              <a:t>推理在技术语境中指运行训练好的模型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72ED9611-912F-4321-8E37-D77FD9D23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687266"/>
                </a:solidFill>
                <a:latin typeface="Heiti TC"/>
                <a:ea typeface="Heiti TC"/>
                <a:cs typeface="Heiti TC"/>
              </a:defRPr>
            </a:pPr>
            <a:r>
              <a:rPr sz="1725" b="0">
                <a:solidFill>
                  <a:srgbClr val="687266"/>
                </a:solidFill>
                <a:latin typeface="Heiti TC"/>
                <a:ea typeface="Heiti TC"/>
                <a:cs typeface="Heiti TC"/>
              </a:rPr>
              <a:t>下一节，我们回到奶茶店，看看 AI 怎样理解你的要求。</a:t>
            </a:r>
          </a:p>
        </p:txBody>
      </p:sp>
    </p:spTree>
    <p:extLst>
      <p:ext uri="{BB962C8B-B14F-4D97-AF65-F5344CB8AC3E}">
        <p14:creationId xmlns:p14="http://schemas.microsoft.com/office/powerpoint/2010/main" val="13655231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2026-10-05T13:49:04.9710000Z</dcterms:created>
  <dcterms:modified xsi:type="dcterms:W3CDTF">2026-10-05T13:49:04.9710000Z</dcterms:modified>
</coreProperties>
</file>